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676" y="4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5/21/2022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0" i="0">
                <a:solidFill>
                  <a:srgbClr val="FF0000"/>
                </a:solidFill>
                <a:latin typeface="Carlito"/>
                <a:cs typeface="Carlit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5/21/2022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0" i="0">
                <a:solidFill>
                  <a:srgbClr val="FF0000"/>
                </a:solidFill>
                <a:latin typeface="Carlito"/>
                <a:cs typeface="Carlit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5/21/2022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22504" y="214884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0" y="5825814"/>
            <a:ext cx="9143999" cy="102956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7787640" y="5236464"/>
            <a:ext cx="1232916" cy="61112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0" i="0">
                <a:solidFill>
                  <a:srgbClr val="FF0000"/>
                </a:solidFill>
                <a:latin typeface="Carlito"/>
                <a:cs typeface="Carlit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5/21/2022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5/21/2022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22504" y="214884"/>
            <a:ext cx="1578864" cy="783335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0" y="5825814"/>
            <a:ext cx="9143999" cy="102956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859404" y="564007"/>
            <a:ext cx="3425190" cy="5137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0" i="0">
                <a:solidFill>
                  <a:srgbClr val="FF0000"/>
                </a:solidFill>
                <a:latin typeface="Carlito"/>
                <a:cs typeface="Carlit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5940" y="1818894"/>
            <a:ext cx="8072119" cy="29629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5/21/2022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998345" y="2583256"/>
            <a:ext cx="5146675" cy="514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10" dirty="0"/>
              <a:t>Introduction </a:t>
            </a:r>
            <a:r>
              <a:rPr spc="-20" dirty="0"/>
              <a:t>to </a:t>
            </a:r>
            <a:r>
              <a:rPr spc="-40" dirty="0"/>
              <a:t>IT-ITeS</a:t>
            </a:r>
            <a:r>
              <a:rPr spc="20" dirty="0"/>
              <a:t> </a:t>
            </a:r>
            <a:r>
              <a:rPr spc="-10" dirty="0"/>
              <a:t>Industry</a:t>
            </a:r>
          </a:p>
        </p:txBody>
      </p:sp>
      <p:sp>
        <p:nvSpPr>
          <p:cNvPr id="3" name="object 3"/>
          <p:cNvSpPr/>
          <p:nvPr/>
        </p:nvSpPr>
        <p:spPr>
          <a:xfrm>
            <a:off x="7532600" y="152400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068573" y="3823106"/>
            <a:ext cx="3009900" cy="941069"/>
          </a:xfrm>
          <a:prstGeom prst="rect">
            <a:avLst/>
          </a:prstGeom>
        </p:spPr>
        <p:txBody>
          <a:bodyPr vert="horz" wrap="square" lIns="0" tIns="889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700"/>
              </a:spcBef>
            </a:pPr>
            <a:r>
              <a:rPr sz="2500" spc="-5" dirty="0">
                <a:latin typeface="Carlito"/>
                <a:cs typeface="Carlito"/>
              </a:rPr>
              <a:t>Class IX , Ch-1( IT</a:t>
            </a:r>
            <a:r>
              <a:rPr sz="2500" spc="-45" dirty="0">
                <a:latin typeface="Carlito"/>
                <a:cs typeface="Carlito"/>
              </a:rPr>
              <a:t> </a:t>
            </a:r>
            <a:r>
              <a:rPr sz="2500" spc="-10" dirty="0">
                <a:latin typeface="Carlito"/>
                <a:cs typeface="Carlito"/>
              </a:rPr>
              <a:t>#402)</a:t>
            </a:r>
            <a:endParaRPr sz="2500">
              <a:latin typeface="Carlito"/>
              <a:cs typeface="Carlito"/>
            </a:endParaRPr>
          </a:p>
          <a:p>
            <a:pPr algn="ctr">
              <a:lnSpc>
                <a:spcPct val="100000"/>
              </a:lnSpc>
              <a:spcBef>
                <a:spcPts val="605"/>
              </a:spcBef>
            </a:pPr>
            <a:r>
              <a:rPr sz="2500" spc="-15" dirty="0">
                <a:latin typeface="Carlito"/>
                <a:cs typeface="Carlito"/>
              </a:rPr>
              <a:t>Period</a:t>
            </a:r>
            <a:r>
              <a:rPr sz="2500" spc="-5" dirty="0">
                <a:latin typeface="Carlito"/>
                <a:cs typeface="Carlito"/>
              </a:rPr>
              <a:t> 4</a:t>
            </a:r>
            <a:endParaRPr sz="2500">
              <a:latin typeface="Carlito"/>
              <a:cs typeface="Carlito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0" y="5492543"/>
            <a:ext cx="9143999" cy="136283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967989" y="320166"/>
            <a:ext cx="3211195" cy="513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>
                <a:solidFill>
                  <a:srgbClr val="F05820"/>
                </a:solidFill>
              </a:rPr>
              <a:t>IT in</a:t>
            </a:r>
            <a:r>
              <a:rPr spc="-20" dirty="0">
                <a:solidFill>
                  <a:srgbClr val="F05820"/>
                </a:solidFill>
              </a:rPr>
              <a:t> </a:t>
            </a:r>
            <a:r>
              <a:rPr spc="-15" dirty="0">
                <a:solidFill>
                  <a:srgbClr val="F05820"/>
                </a:solidFill>
              </a:rPr>
              <a:t>Entertainment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86334" y="1988946"/>
            <a:ext cx="3858895" cy="2650490"/>
          </a:xfrm>
          <a:prstGeom prst="rect">
            <a:avLst/>
          </a:prstGeom>
        </p:spPr>
        <p:txBody>
          <a:bodyPr vert="horz" wrap="square" lIns="0" tIns="3810" rIns="0" bIns="0" rtlCol="0">
            <a:spAutoFit/>
          </a:bodyPr>
          <a:lstStyle/>
          <a:p>
            <a:pPr marL="354965" marR="5080" indent="-342900" algn="just">
              <a:lnSpc>
                <a:spcPct val="103099"/>
              </a:lnSpc>
              <a:spcBef>
                <a:spcPts val="30"/>
              </a:spcBef>
              <a:buFont typeface="Arial"/>
              <a:buChar char="•"/>
              <a:tabLst>
                <a:tab pos="355600" algn="l"/>
              </a:tabLst>
            </a:pP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Information </a:t>
            </a:r>
            <a:r>
              <a:rPr sz="1800" spc="-20" dirty="0">
                <a:solidFill>
                  <a:srgbClr val="221F1F"/>
                </a:solidFill>
                <a:latin typeface="Carlito"/>
                <a:cs typeface="Carlito"/>
              </a:rPr>
              <a:t>Technology</a:t>
            </a:r>
            <a:r>
              <a:rPr sz="1800" spc="365" dirty="0">
                <a:solidFill>
                  <a:srgbClr val="221F1F"/>
                </a:solidFill>
                <a:latin typeface="Carlito"/>
                <a:cs typeface="Carlito"/>
              </a:rPr>
              <a:t>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has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had a 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major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impact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on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the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entertainment  </a:t>
            </a:r>
            <a:r>
              <a:rPr sz="1800" spc="-20" dirty="0">
                <a:solidFill>
                  <a:srgbClr val="221F1F"/>
                </a:solidFill>
                <a:latin typeface="Carlito"/>
                <a:cs typeface="Carlito"/>
              </a:rPr>
              <a:t>industry.</a:t>
            </a:r>
            <a:endParaRPr sz="1800">
              <a:latin typeface="Carlito"/>
              <a:cs typeface="Carlito"/>
            </a:endParaRPr>
          </a:p>
          <a:p>
            <a:pPr marL="354965" marR="5080" indent="-342900" algn="just">
              <a:lnSpc>
                <a:spcPct val="103099"/>
              </a:lnSpc>
              <a:spcBef>
                <a:spcPts val="690"/>
              </a:spcBef>
              <a:buClr>
                <a:srgbClr val="221F1F"/>
              </a:buClr>
              <a:buFont typeface="Arial"/>
              <a:buChar char="•"/>
              <a:tabLst>
                <a:tab pos="459740" algn="l"/>
              </a:tabLst>
            </a:pPr>
            <a:r>
              <a:rPr dirty="0"/>
              <a:t>	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Internet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is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a major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source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of 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entertainment.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One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can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download 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and view movies,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play games,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chat,  use multimedia, </a:t>
            </a:r>
            <a:r>
              <a:rPr sz="1800" spc="-15" dirty="0">
                <a:solidFill>
                  <a:srgbClr val="221F1F"/>
                </a:solidFill>
                <a:latin typeface="Carlito"/>
                <a:cs typeface="Carlito"/>
              </a:rPr>
              <a:t>incorporate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visual  and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sound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effects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using</a:t>
            </a:r>
            <a:r>
              <a:rPr sz="1800" spc="305" dirty="0">
                <a:solidFill>
                  <a:srgbClr val="221F1F"/>
                </a:solidFill>
                <a:latin typeface="Carlito"/>
                <a:cs typeface="Carlito"/>
              </a:rPr>
              <a:t>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computers,</a:t>
            </a:r>
            <a:endParaRPr sz="1800">
              <a:latin typeface="Carlito"/>
              <a:cs typeface="Carlito"/>
            </a:endParaRPr>
          </a:p>
          <a:p>
            <a:pPr marL="341630" algn="ctr">
              <a:lnSpc>
                <a:spcPct val="100000"/>
              </a:lnSpc>
              <a:spcBef>
                <a:spcPts val="75"/>
              </a:spcBef>
            </a:pPr>
            <a:r>
              <a:rPr sz="1800" spc="-15" dirty="0">
                <a:solidFill>
                  <a:srgbClr val="221F1F"/>
                </a:solidFill>
                <a:latin typeface="Carlito"/>
                <a:cs typeface="Carlito"/>
              </a:rPr>
              <a:t>etc.</a:t>
            </a:r>
            <a:endParaRPr sz="1800">
              <a:latin typeface="Carlito"/>
              <a:cs typeface="Carlito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4985003" y="1417319"/>
            <a:ext cx="4038600" cy="409955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3">
            <a:extLst>
              <a:ext uri="{FF2B5EF4-FFF2-40B4-BE49-F238E27FC236}">
                <a16:creationId xmlns:a16="http://schemas.microsoft.com/office/drawing/2014/main" id="{3671547F-7363-D5E8-61C0-D6272F90A443}"/>
              </a:ext>
            </a:extLst>
          </p:cNvPr>
          <p:cNvSpPr/>
          <p:nvPr/>
        </p:nvSpPr>
        <p:spPr>
          <a:xfrm>
            <a:off x="7532600" y="152400"/>
            <a:ext cx="1578864" cy="78333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492120" y="327787"/>
            <a:ext cx="4164329" cy="513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>
                <a:solidFill>
                  <a:srgbClr val="F05820"/>
                </a:solidFill>
                <a:latin typeface="Bookman Uralic"/>
                <a:cs typeface="Bookman Uralic"/>
              </a:rPr>
              <a:t>IT in</a:t>
            </a:r>
            <a:r>
              <a:rPr spc="-70" dirty="0">
                <a:solidFill>
                  <a:srgbClr val="F05820"/>
                </a:solidFill>
                <a:latin typeface="Bookman Uralic"/>
                <a:cs typeface="Bookman Uralic"/>
              </a:rPr>
              <a:t> </a:t>
            </a:r>
            <a:r>
              <a:rPr dirty="0">
                <a:solidFill>
                  <a:srgbClr val="F05820"/>
                </a:solidFill>
                <a:latin typeface="Bookman Uralic"/>
                <a:cs typeface="Bookman Uralic"/>
              </a:rPr>
              <a:t>communication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616405"/>
            <a:ext cx="3823970" cy="356362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55600" marR="5080" indent="-343535">
              <a:lnSpc>
                <a:spcPct val="100000"/>
              </a:lnSpc>
              <a:spcBef>
                <a:spcPts val="105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000" spc="-5" dirty="0">
                <a:solidFill>
                  <a:srgbClr val="221F1F"/>
                </a:solidFill>
                <a:latin typeface="Carlito"/>
                <a:cs typeface="Carlito"/>
              </a:rPr>
              <a:t>Communication </a:t>
            </a:r>
            <a:r>
              <a:rPr sz="2000" dirty="0">
                <a:solidFill>
                  <a:srgbClr val="221F1F"/>
                </a:solidFill>
                <a:latin typeface="Carlito"/>
                <a:cs typeface="Carlito"/>
              </a:rPr>
              <a:t>is </a:t>
            </a:r>
            <a:r>
              <a:rPr sz="2000" spc="-5" dirty="0">
                <a:solidFill>
                  <a:srgbClr val="221F1F"/>
                </a:solidFill>
                <a:latin typeface="Carlito"/>
                <a:cs typeface="Carlito"/>
              </a:rPr>
              <a:t>used </a:t>
            </a:r>
            <a:r>
              <a:rPr sz="2000" spc="-10" dirty="0">
                <a:solidFill>
                  <a:srgbClr val="221F1F"/>
                </a:solidFill>
                <a:latin typeface="Carlito"/>
                <a:cs typeface="Carlito"/>
              </a:rPr>
              <a:t>to </a:t>
            </a:r>
            <a:r>
              <a:rPr sz="2000" spc="-15" dirty="0">
                <a:solidFill>
                  <a:srgbClr val="221F1F"/>
                </a:solidFill>
                <a:latin typeface="Carlito"/>
                <a:cs typeface="Carlito"/>
              </a:rPr>
              <a:t>convey  </a:t>
            </a:r>
            <a:r>
              <a:rPr sz="2000" spc="-5" dirty="0">
                <a:solidFill>
                  <a:srgbClr val="221F1F"/>
                </a:solidFill>
                <a:latin typeface="Carlito"/>
                <a:cs typeface="Carlito"/>
              </a:rPr>
              <a:t>messages </a:t>
            </a:r>
            <a:r>
              <a:rPr sz="2000" dirty="0">
                <a:solidFill>
                  <a:srgbClr val="221F1F"/>
                </a:solidFill>
                <a:latin typeface="Carlito"/>
                <a:cs typeface="Carlito"/>
              </a:rPr>
              <a:t>and ideas, </a:t>
            </a:r>
            <a:r>
              <a:rPr sz="2000" spc="-5" dirty="0">
                <a:solidFill>
                  <a:srgbClr val="221F1F"/>
                </a:solidFill>
                <a:latin typeface="Carlito"/>
                <a:cs typeface="Carlito"/>
              </a:rPr>
              <a:t>pictures, or  speeches. </a:t>
            </a:r>
            <a:r>
              <a:rPr sz="2000" dirty="0">
                <a:solidFill>
                  <a:srgbClr val="221F1F"/>
                </a:solidFill>
                <a:latin typeface="Carlito"/>
                <a:cs typeface="Carlito"/>
              </a:rPr>
              <a:t>A </a:t>
            </a:r>
            <a:r>
              <a:rPr sz="2000" spc="-10" dirty="0">
                <a:solidFill>
                  <a:srgbClr val="221F1F"/>
                </a:solidFill>
                <a:latin typeface="Carlito"/>
                <a:cs typeface="Carlito"/>
              </a:rPr>
              <a:t>person </a:t>
            </a:r>
            <a:r>
              <a:rPr sz="2000" dirty="0">
                <a:solidFill>
                  <a:srgbClr val="221F1F"/>
                </a:solidFill>
                <a:latin typeface="Carlito"/>
                <a:cs typeface="Carlito"/>
              </a:rPr>
              <a:t>who </a:t>
            </a:r>
            <a:r>
              <a:rPr sz="2000" spc="-10" dirty="0">
                <a:solidFill>
                  <a:srgbClr val="221F1F"/>
                </a:solidFill>
                <a:latin typeface="Carlito"/>
                <a:cs typeface="Carlito"/>
              </a:rPr>
              <a:t>receives  </a:t>
            </a:r>
            <a:r>
              <a:rPr sz="2000" dirty="0">
                <a:solidFill>
                  <a:srgbClr val="221F1F"/>
                </a:solidFill>
                <a:latin typeface="Carlito"/>
                <a:cs typeface="Carlito"/>
              </a:rPr>
              <a:t>this </a:t>
            </a:r>
            <a:r>
              <a:rPr sz="2000" spc="-10" dirty="0">
                <a:solidFill>
                  <a:srgbClr val="221F1F"/>
                </a:solidFill>
                <a:latin typeface="Carlito"/>
                <a:cs typeface="Carlito"/>
              </a:rPr>
              <a:t>must understand </a:t>
            </a:r>
            <a:r>
              <a:rPr sz="2000" dirty="0">
                <a:solidFill>
                  <a:srgbClr val="221F1F"/>
                </a:solidFill>
                <a:latin typeface="Carlito"/>
                <a:cs typeface="Carlito"/>
              </a:rPr>
              <a:t>clearly and  </a:t>
            </a:r>
            <a:r>
              <a:rPr sz="2000" spc="-20" dirty="0">
                <a:solidFill>
                  <a:srgbClr val="221F1F"/>
                </a:solidFill>
                <a:latin typeface="Carlito"/>
                <a:cs typeface="Carlito"/>
              </a:rPr>
              <a:t>correctly.</a:t>
            </a:r>
            <a:endParaRPr sz="2000">
              <a:latin typeface="Carlito"/>
              <a:cs typeface="Carlito"/>
            </a:endParaRPr>
          </a:p>
          <a:p>
            <a:pPr marL="355600" marR="187960" indent="-343535">
              <a:lnSpc>
                <a:spcPct val="100000"/>
              </a:lnSpc>
              <a:spcBef>
                <a:spcPts val="484"/>
              </a:spcBef>
              <a:buClr>
                <a:srgbClr val="221F1F"/>
              </a:buClr>
              <a:buFont typeface="Arial"/>
              <a:buChar char="•"/>
              <a:tabLst>
                <a:tab pos="412115" algn="l"/>
                <a:tab pos="412750" algn="l"/>
              </a:tabLst>
            </a:pPr>
            <a:r>
              <a:rPr dirty="0"/>
              <a:t>	</a:t>
            </a:r>
            <a:r>
              <a:rPr sz="2000" dirty="0">
                <a:solidFill>
                  <a:srgbClr val="221F1F"/>
                </a:solidFill>
                <a:latin typeface="Carlito"/>
                <a:cs typeface="Carlito"/>
              </a:rPr>
              <a:t>Modern </a:t>
            </a:r>
            <a:r>
              <a:rPr sz="2000" spc="-5" dirty="0">
                <a:solidFill>
                  <a:srgbClr val="221F1F"/>
                </a:solidFill>
                <a:latin typeface="Carlito"/>
                <a:cs typeface="Carlito"/>
              </a:rPr>
              <a:t>communication</a:t>
            </a:r>
            <a:r>
              <a:rPr sz="2000" spc="-85" dirty="0">
                <a:solidFill>
                  <a:srgbClr val="221F1F"/>
                </a:solidFill>
                <a:latin typeface="Carlito"/>
                <a:cs typeface="Carlito"/>
              </a:rPr>
              <a:t> </a:t>
            </a:r>
            <a:r>
              <a:rPr sz="2000" spc="-15" dirty="0">
                <a:solidFill>
                  <a:srgbClr val="221F1F"/>
                </a:solidFill>
                <a:latin typeface="Carlito"/>
                <a:cs typeface="Carlito"/>
              </a:rPr>
              <a:t>makes  </a:t>
            </a:r>
            <a:r>
              <a:rPr sz="2000" spc="-5" dirty="0">
                <a:solidFill>
                  <a:srgbClr val="221F1F"/>
                </a:solidFill>
                <a:latin typeface="Carlito"/>
                <a:cs typeface="Carlito"/>
              </a:rPr>
              <a:t>use of </a:t>
            </a:r>
            <a:r>
              <a:rPr sz="2000" dirty="0">
                <a:solidFill>
                  <a:srgbClr val="221F1F"/>
                </a:solidFill>
                <a:latin typeface="Carlito"/>
                <a:cs typeface="Carlito"/>
              </a:rPr>
              <a:t>the </a:t>
            </a:r>
            <a:r>
              <a:rPr sz="2000" spc="-5" dirty="0">
                <a:solidFill>
                  <a:srgbClr val="221F1F"/>
                </a:solidFill>
                <a:latin typeface="Carlito"/>
                <a:cs typeface="Carlito"/>
              </a:rPr>
              <a:t>computer</a:t>
            </a:r>
            <a:r>
              <a:rPr sz="2000" spc="-40" dirty="0">
                <a:solidFill>
                  <a:srgbClr val="221F1F"/>
                </a:solidFill>
                <a:latin typeface="Carlito"/>
                <a:cs typeface="Carlito"/>
              </a:rPr>
              <a:t> </a:t>
            </a:r>
            <a:r>
              <a:rPr sz="2000" spc="-20" dirty="0">
                <a:solidFill>
                  <a:srgbClr val="221F1F"/>
                </a:solidFill>
                <a:latin typeface="Carlito"/>
                <a:cs typeface="Carlito"/>
              </a:rPr>
              <a:t>system.</a:t>
            </a:r>
            <a:endParaRPr sz="2000">
              <a:latin typeface="Carlito"/>
              <a:cs typeface="Carlito"/>
            </a:endParaRPr>
          </a:p>
          <a:p>
            <a:pPr>
              <a:lnSpc>
                <a:spcPct val="100000"/>
              </a:lnSpc>
              <a:buClr>
                <a:srgbClr val="221F1F"/>
              </a:buClr>
              <a:buFont typeface="Arial"/>
              <a:buChar char="•"/>
            </a:pPr>
            <a:endParaRPr sz="2750">
              <a:latin typeface="Carlito"/>
              <a:cs typeface="Carlito"/>
            </a:endParaRPr>
          </a:p>
          <a:p>
            <a:pPr marL="355600" marR="295275" indent="-343535">
              <a:lnSpc>
                <a:spcPct val="100000"/>
              </a:lnSpc>
              <a:spcBef>
                <a:spcPts val="5"/>
              </a:spcBef>
              <a:buClr>
                <a:srgbClr val="221F1F"/>
              </a:buClr>
              <a:buFont typeface="Arial"/>
              <a:buChar char="•"/>
              <a:tabLst>
                <a:tab pos="412115" algn="l"/>
                <a:tab pos="412750" algn="l"/>
              </a:tabLst>
            </a:pPr>
            <a:r>
              <a:rPr dirty="0"/>
              <a:t>	</a:t>
            </a:r>
            <a:r>
              <a:rPr sz="2000" spc="-35" dirty="0">
                <a:solidFill>
                  <a:srgbClr val="221F1F"/>
                </a:solidFill>
                <a:latin typeface="Carlito"/>
                <a:cs typeface="Carlito"/>
              </a:rPr>
              <a:t>We </a:t>
            </a:r>
            <a:r>
              <a:rPr sz="2000" spc="-5" dirty="0">
                <a:solidFill>
                  <a:srgbClr val="221F1F"/>
                </a:solidFill>
                <a:latin typeface="Carlito"/>
                <a:cs typeface="Carlito"/>
              </a:rPr>
              <a:t>use </a:t>
            </a:r>
            <a:r>
              <a:rPr sz="2000" spc="-10" dirty="0">
                <a:solidFill>
                  <a:srgbClr val="221F1F"/>
                </a:solidFill>
                <a:latin typeface="Carlito"/>
                <a:cs typeface="Carlito"/>
              </a:rPr>
              <a:t>computers </a:t>
            </a:r>
            <a:r>
              <a:rPr sz="2000" spc="-15" dirty="0">
                <a:solidFill>
                  <a:srgbClr val="221F1F"/>
                </a:solidFill>
                <a:latin typeface="Carlito"/>
                <a:cs typeface="Carlito"/>
              </a:rPr>
              <a:t>for </a:t>
            </a:r>
            <a:r>
              <a:rPr sz="2000" spc="-5" dirty="0">
                <a:solidFill>
                  <a:srgbClr val="221F1F"/>
                </a:solidFill>
                <a:latin typeface="Carlito"/>
                <a:cs typeface="Carlito"/>
              </a:rPr>
              <a:t>email,  chatting, </a:t>
            </a:r>
            <a:r>
              <a:rPr sz="2000" spc="-70" dirty="0">
                <a:solidFill>
                  <a:srgbClr val="221F1F"/>
                </a:solidFill>
                <a:latin typeface="Carlito"/>
                <a:cs typeface="Carlito"/>
              </a:rPr>
              <a:t>FTP, </a:t>
            </a:r>
            <a:r>
              <a:rPr sz="2000" spc="-10" dirty="0">
                <a:solidFill>
                  <a:srgbClr val="221F1F"/>
                </a:solidFill>
                <a:latin typeface="Carlito"/>
                <a:cs typeface="Carlito"/>
              </a:rPr>
              <a:t>telnet </a:t>
            </a:r>
            <a:r>
              <a:rPr sz="2000" dirty="0">
                <a:solidFill>
                  <a:srgbClr val="221F1F"/>
                </a:solidFill>
                <a:latin typeface="Carlito"/>
                <a:cs typeface="Carlito"/>
              </a:rPr>
              <a:t>and </a:t>
            </a:r>
            <a:r>
              <a:rPr sz="2000" spc="-5" dirty="0">
                <a:solidFill>
                  <a:srgbClr val="221F1F"/>
                </a:solidFill>
                <a:latin typeface="Carlito"/>
                <a:cs typeface="Carlito"/>
              </a:rPr>
              <a:t>video  </a:t>
            </a:r>
            <a:r>
              <a:rPr sz="2000" spc="-10" dirty="0">
                <a:solidFill>
                  <a:srgbClr val="221F1F"/>
                </a:solidFill>
                <a:latin typeface="Carlito"/>
                <a:cs typeface="Carlito"/>
              </a:rPr>
              <a:t>conferencing</a:t>
            </a:r>
            <a:endParaRPr sz="2000">
              <a:latin typeface="Carlito"/>
              <a:cs typeface="Carlito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4648200" y="1053083"/>
            <a:ext cx="4495800" cy="439216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3">
            <a:extLst>
              <a:ext uri="{FF2B5EF4-FFF2-40B4-BE49-F238E27FC236}">
                <a16:creationId xmlns:a16="http://schemas.microsoft.com/office/drawing/2014/main" id="{FDFF8348-C3C3-D665-36B7-EA5B921BF7FA}"/>
              </a:ext>
            </a:extLst>
          </p:cNvPr>
          <p:cNvSpPr/>
          <p:nvPr/>
        </p:nvSpPr>
        <p:spPr>
          <a:xfrm>
            <a:off x="7532600" y="152400"/>
            <a:ext cx="1578864" cy="78333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333750" y="564007"/>
            <a:ext cx="2476500" cy="5137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/>
              <a:t>IT IN</a:t>
            </a:r>
            <a:r>
              <a:rPr spc="-55" dirty="0"/>
              <a:t> </a:t>
            </a:r>
            <a:r>
              <a:rPr spc="-10" dirty="0"/>
              <a:t>BUSINESS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383919"/>
            <a:ext cx="8009255" cy="3407410"/>
          </a:xfrm>
          <a:prstGeom prst="rect">
            <a:avLst/>
          </a:prstGeom>
        </p:spPr>
        <p:txBody>
          <a:bodyPr vert="horz" wrap="square" lIns="0" tIns="67945" rIns="0" bIns="0" rtlCol="0">
            <a:spAutoFit/>
          </a:bodyPr>
          <a:lstStyle/>
          <a:p>
            <a:pPr marL="355600" marR="5080" indent="-343535">
              <a:lnSpc>
                <a:spcPct val="82000"/>
              </a:lnSpc>
              <a:spcBef>
                <a:spcPts val="535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000" spc="-10" dirty="0">
                <a:solidFill>
                  <a:srgbClr val="221F1F"/>
                </a:solidFill>
                <a:latin typeface="Carlito"/>
                <a:cs typeface="Carlito"/>
              </a:rPr>
              <a:t>Computers are </a:t>
            </a:r>
            <a:r>
              <a:rPr sz="2000" spc="-5" dirty="0">
                <a:solidFill>
                  <a:srgbClr val="221F1F"/>
                </a:solidFill>
                <a:latin typeface="Carlito"/>
                <a:cs typeface="Carlito"/>
              </a:rPr>
              <a:t>used in business </a:t>
            </a:r>
            <a:r>
              <a:rPr sz="2000" spc="-10" dirty="0">
                <a:solidFill>
                  <a:srgbClr val="221F1F"/>
                </a:solidFill>
                <a:latin typeface="Carlito"/>
                <a:cs typeface="Carlito"/>
              </a:rPr>
              <a:t>organisations </a:t>
            </a:r>
            <a:r>
              <a:rPr sz="2000" spc="-15" dirty="0">
                <a:solidFill>
                  <a:srgbClr val="221F1F"/>
                </a:solidFill>
                <a:latin typeface="Carlito"/>
                <a:cs typeface="Carlito"/>
              </a:rPr>
              <a:t>for payroll </a:t>
            </a:r>
            <a:r>
              <a:rPr sz="2000" spc="-5" dirty="0">
                <a:solidFill>
                  <a:srgbClr val="221F1F"/>
                </a:solidFill>
                <a:latin typeface="Carlito"/>
                <a:cs typeface="Carlito"/>
              </a:rPr>
              <a:t>calculation,  </a:t>
            </a:r>
            <a:r>
              <a:rPr sz="2000" dirty="0">
                <a:solidFill>
                  <a:srgbClr val="221F1F"/>
                </a:solidFill>
                <a:latin typeface="Carlito"/>
                <a:cs typeface="Carlito"/>
              </a:rPr>
              <a:t>budgeting, </a:t>
            </a:r>
            <a:r>
              <a:rPr sz="2000" spc="-5" dirty="0">
                <a:solidFill>
                  <a:srgbClr val="221F1F"/>
                </a:solidFill>
                <a:latin typeface="Carlito"/>
                <a:cs typeface="Carlito"/>
              </a:rPr>
              <a:t>sales analysis, financial </a:t>
            </a:r>
            <a:r>
              <a:rPr sz="2000" spc="-10" dirty="0">
                <a:solidFill>
                  <a:srgbClr val="221F1F"/>
                </a:solidFill>
                <a:latin typeface="Carlito"/>
                <a:cs typeface="Carlito"/>
              </a:rPr>
              <a:t>forecasting, </a:t>
            </a:r>
            <a:r>
              <a:rPr sz="2000" dirty="0">
                <a:solidFill>
                  <a:srgbClr val="221F1F"/>
                </a:solidFill>
                <a:latin typeface="Carlito"/>
                <a:cs typeface="Carlito"/>
              </a:rPr>
              <a:t>managing and </a:t>
            </a:r>
            <a:r>
              <a:rPr sz="2000" spc="-10" dirty="0">
                <a:solidFill>
                  <a:srgbClr val="221F1F"/>
                </a:solidFill>
                <a:latin typeface="Carlito"/>
                <a:cs typeface="Carlito"/>
              </a:rPr>
              <a:t>maintaining  </a:t>
            </a:r>
            <a:r>
              <a:rPr sz="2000" spc="-15" dirty="0">
                <a:solidFill>
                  <a:srgbClr val="221F1F"/>
                </a:solidFill>
                <a:latin typeface="Carlito"/>
                <a:cs typeface="Carlito"/>
              </a:rPr>
              <a:t>stocks</a:t>
            </a:r>
            <a:endParaRPr sz="2000">
              <a:latin typeface="Carlito"/>
              <a:cs typeface="Carlito"/>
            </a:endParaRPr>
          </a:p>
          <a:p>
            <a:pPr marL="355600" marR="1029335" indent="-343535">
              <a:lnSpc>
                <a:spcPts val="1970"/>
              </a:lnSpc>
              <a:spcBef>
                <a:spcPts val="85"/>
              </a:spcBef>
              <a:buClr>
                <a:srgbClr val="221F1F"/>
              </a:buClr>
              <a:buFont typeface="Arial"/>
              <a:buChar char="•"/>
              <a:tabLst>
                <a:tab pos="412115" algn="l"/>
                <a:tab pos="412750" algn="l"/>
              </a:tabLst>
            </a:pPr>
            <a:r>
              <a:rPr dirty="0"/>
              <a:t>	</a:t>
            </a:r>
            <a:r>
              <a:rPr sz="2000" dirty="0">
                <a:solidFill>
                  <a:srgbClr val="221F1F"/>
                </a:solidFill>
                <a:latin typeface="Carlito"/>
                <a:cs typeface="Carlito"/>
              </a:rPr>
              <a:t>A lot </a:t>
            </a:r>
            <a:r>
              <a:rPr sz="2000" spc="-5" dirty="0">
                <a:solidFill>
                  <a:srgbClr val="221F1F"/>
                </a:solidFill>
                <a:latin typeface="Carlito"/>
                <a:cs typeface="Carlito"/>
              </a:rPr>
              <a:t>of business transactions happen through </a:t>
            </a:r>
            <a:r>
              <a:rPr sz="2000" spc="-10" dirty="0">
                <a:solidFill>
                  <a:srgbClr val="221F1F"/>
                </a:solidFill>
                <a:latin typeface="Carlito"/>
                <a:cs typeface="Carlito"/>
              </a:rPr>
              <a:t>Internet </a:t>
            </a:r>
            <a:r>
              <a:rPr sz="2000" spc="-5" dirty="0">
                <a:solidFill>
                  <a:srgbClr val="221F1F"/>
                </a:solidFill>
                <a:latin typeface="Carlito"/>
                <a:cs typeface="Carlito"/>
              </a:rPr>
              <a:t>called </a:t>
            </a:r>
            <a:r>
              <a:rPr sz="2000" spc="10" dirty="0">
                <a:solidFill>
                  <a:srgbClr val="221F1F"/>
                </a:solidFill>
                <a:latin typeface="Carlito"/>
                <a:cs typeface="Carlito"/>
              </a:rPr>
              <a:t>e-  </a:t>
            </a:r>
            <a:r>
              <a:rPr sz="2000" spc="-10" dirty="0">
                <a:solidFill>
                  <a:srgbClr val="221F1F"/>
                </a:solidFill>
                <a:latin typeface="Carlito"/>
                <a:cs typeface="Carlito"/>
              </a:rPr>
              <a:t>commerce.</a:t>
            </a:r>
            <a:endParaRPr sz="2000">
              <a:latin typeface="Carlito"/>
              <a:cs typeface="Carlito"/>
            </a:endParaRPr>
          </a:p>
          <a:p>
            <a:pPr marL="355600" indent="-343535">
              <a:lnSpc>
                <a:spcPts val="2185"/>
              </a:lnSpc>
              <a:spcBef>
                <a:spcPts val="1745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000" dirty="0">
                <a:solidFill>
                  <a:srgbClr val="221F1F"/>
                </a:solidFill>
                <a:latin typeface="Carlito"/>
                <a:cs typeface="Carlito"/>
              </a:rPr>
              <a:t>IT </a:t>
            </a:r>
            <a:r>
              <a:rPr sz="2000" spc="-10" dirty="0">
                <a:solidFill>
                  <a:srgbClr val="221F1F"/>
                </a:solidFill>
                <a:latin typeface="Carlito"/>
                <a:cs typeface="Carlito"/>
              </a:rPr>
              <a:t>facilitates marketing, </a:t>
            </a:r>
            <a:r>
              <a:rPr sz="2000" spc="-5" dirty="0">
                <a:solidFill>
                  <a:srgbClr val="221F1F"/>
                </a:solidFill>
                <a:latin typeface="Carlito"/>
                <a:cs typeface="Carlito"/>
              </a:rPr>
              <a:t>customer visit, product </a:t>
            </a:r>
            <a:r>
              <a:rPr sz="2000" spc="-10" dirty="0">
                <a:solidFill>
                  <a:srgbClr val="221F1F"/>
                </a:solidFill>
                <a:latin typeface="Carlito"/>
                <a:cs typeface="Carlito"/>
              </a:rPr>
              <a:t>browsing, </a:t>
            </a:r>
            <a:r>
              <a:rPr sz="2000" spc="-5" dirty="0">
                <a:solidFill>
                  <a:srgbClr val="221F1F"/>
                </a:solidFill>
                <a:latin typeface="Carlito"/>
                <a:cs typeface="Carlito"/>
              </a:rPr>
              <a:t>shopping</a:t>
            </a:r>
            <a:r>
              <a:rPr sz="2000" spc="65" dirty="0">
                <a:solidFill>
                  <a:srgbClr val="221F1F"/>
                </a:solidFill>
                <a:latin typeface="Carlito"/>
                <a:cs typeface="Carlito"/>
              </a:rPr>
              <a:t> </a:t>
            </a:r>
            <a:r>
              <a:rPr sz="2000" spc="-15" dirty="0">
                <a:solidFill>
                  <a:srgbClr val="221F1F"/>
                </a:solidFill>
                <a:latin typeface="Carlito"/>
                <a:cs typeface="Carlito"/>
              </a:rPr>
              <a:t>basket</a:t>
            </a:r>
            <a:endParaRPr sz="2000">
              <a:latin typeface="Carlito"/>
              <a:cs typeface="Carlito"/>
            </a:endParaRPr>
          </a:p>
          <a:p>
            <a:pPr marL="355600">
              <a:lnSpc>
                <a:spcPts val="2185"/>
              </a:lnSpc>
            </a:pPr>
            <a:r>
              <a:rPr sz="2000" spc="-10" dirty="0">
                <a:solidFill>
                  <a:srgbClr val="221F1F"/>
                </a:solidFill>
                <a:latin typeface="Carlito"/>
                <a:cs typeface="Carlito"/>
              </a:rPr>
              <a:t>checkout, </a:t>
            </a:r>
            <a:r>
              <a:rPr sz="2000" spc="-15" dirty="0">
                <a:solidFill>
                  <a:srgbClr val="221F1F"/>
                </a:solidFill>
                <a:latin typeface="Carlito"/>
                <a:cs typeface="Carlito"/>
              </a:rPr>
              <a:t>tax </a:t>
            </a:r>
            <a:r>
              <a:rPr sz="2000" dirty="0">
                <a:solidFill>
                  <a:srgbClr val="221F1F"/>
                </a:solidFill>
                <a:latin typeface="Carlito"/>
                <a:cs typeface="Carlito"/>
              </a:rPr>
              <a:t>and shopping, </a:t>
            </a:r>
            <a:r>
              <a:rPr sz="2000" spc="-5" dirty="0">
                <a:solidFill>
                  <a:srgbClr val="221F1F"/>
                </a:solidFill>
                <a:latin typeface="Carlito"/>
                <a:cs typeface="Carlito"/>
              </a:rPr>
              <a:t>receipt </a:t>
            </a:r>
            <a:r>
              <a:rPr sz="2000" dirty="0">
                <a:solidFill>
                  <a:srgbClr val="221F1F"/>
                </a:solidFill>
                <a:latin typeface="Carlito"/>
                <a:cs typeface="Carlito"/>
              </a:rPr>
              <a:t>and </a:t>
            </a:r>
            <a:r>
              <a:rPr sz="2000" spc="-10" dirty="0">
                <a:solidFill>
                  <a:srgbClr val="221F1F"/>
                </a:solidFill>
                <a:latin typeface="Carlito"/>
                <a:cs typeface="Carlito"/>
              </a:rPr>
              <a:t>process</a:t>
            </a:r>
            <a:r>
              <a:rPr sz="2000" spc="-20" dirty="0">
                <a:solidFill>
                  <a:srgbClr val="221F1F"/>
                </a:solidFill>
                <a:latin typeface="Carlito"/>
                <a:cs typeface="Carlito"/>
              </a:rPr>
              <a:t> </a:t>
            </a:r>
            <a:r>
              <a:rPr sz="2000" spc="-45" dirty="0">
                <a:solidFill>
                  <a:srgbClr val="221F1F"/>
                </a:solidFill>
                <a:latin typeface="Carlito"/>
                <a:cs typeface="Carlito"/>
              </a:rPr>
              <a:t>order.</a:t>
            </a:r>
            <a:endParaRPr sz="2000">
              <a:latin typeface="Carlito"/>
              <a:cs typeface="Carlito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750">
              <a:latin typeface="Carlito"/>
              <a:cs typeface="Carlito"/>
            </a:endParaRPr>
          </a:p>
          <a:p>
            <a:pPr marL="355600" marR="1078230" indent="-343535">
              <a:lnSpc>
                <a:spcPts val="1970"/>
              </a:lnSpc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000" spc="-5" dirty="0">
                <a:solidFill>
                  <a:srgbClr val="221F1F"/>
                </a:solidFill>
                <a:latin typeface="Carlito"/>
                <a:cs typeface="Carlito"/>
              </a:rPr>
              <a:t>E-commerce </a:t>
            </a:r>
            <a:r>
              <a:rPr sz="2000" spc="-20" dirty="0">
                <a:solidFill>
                  <a:srgbClr val="221F1F"/>
                </a:solidFill>
                <a:latin typeface="Carlito"/>
                <a:cs typeface="Carlito"/>
              </a:rPr>
              <a:t>offers </a:t>
            </a:r>
            <a:r>
              <a:rPr sz="2000" dirty="0">
                <a:solidFill>
                  <a:srgbClr val="221F1F"/>
                </a:solidFill>
                <a:latin typeface="Carlito"/>
                <a:cs typeface="Carlito"/>
              </a:rPr>
              <a:t>services </a:t>
            </a:r>
            <a:r>
              <a:rPr sz="2000" spc="-5" dirty="0">
                <a:solidFill>
                  <a:srgbClr val="221F1F"/>
                </a:solidFill>
                <a:latin typeface="Carlito"/>
                <a:cs typeface="Carlito"/>
              </a:rPr>
              <a:t>pertaining </a:t>
            </a:r>
            <a:r>
              <a:rPr sz="2000" spc="-15" dirty="0">
                <a:solidFill>
                  <a:srgbClr val="221F1F"/>
                </a:solidFill>
                <a:latin typeface="Carlito"/>
                <a:cs typeface="Carlito"/>
              </a:rPr>
              <a:t>to </a:t>
            </a:r>
            <a:r>
              <a:rPr sz="2000" spc="-10" dirty="0">
                <a:solidFill>
                  <a:srgbClr val="221F1F"/>
                </a:solidFill>
                <a:latin typeface="Carlito"/>
                <a:cs typeface="Carlito"/>
              </a:rPr>
              <a:t>processing </a:t>
            </a:r>
            <a:r>
              <a:rPr sz="2000" spc="-15" dirty="0">
                <a:solidFill>
                  <a:srgbClr val="221F1F"/>
                </a:solidFill>
                <a:latin typeface="Carlito"/>
                <a:cs typeface="Carlito"/>
              </a:rPr>
              <a:t>inventory  </a:t>
            </a:r>
            <a:r>
              <a:rPr sz="2000" spc="-5" dirty="0">
                <a:solidFill>
                  <a:srgbClr val="221F1F"/>
                </a:solidFill>
                <a:latin typeface="Carlito"/>
                <a:cs typeface="Carlito"/>
              </a:rPr>
              <a:t>management, transactions, documentation, </a:t>
            </a:r>
            <a:r>
              <a:rPr sz="2000" spc="-10" dirty="0">
                <a:solidFill>
                  <a:srgbClr val="221F1F"/>
                </a:solidFill>
                <a:latin typeface="Carlito"/>
                <a:cs typeface="Carlito"/>
              </a:rPr>
              <a:t>presentations,</a:t>
            </a:r>
            <a:r>
              <a:rPr sz="2000" spc="50" dirty="0">
                <a:solidFill>
                  <a:srgbClr val="221F1F"/>
                </a:solidFill>
                <a:latin typeface="Carlito"/>
                <a:cs typeface="Carlito"/>
              </a:rPr>
              <a:t> </a:t>
            </a:r>
            <a:r>
              <a:rPr sz="2000" dirty="0">
                <a:solidFill>
                  <a:srgbClr val="221F1F"/>
                </a:solidFill>
                <a:latin typeface="Carlito"/>
                <a:cs typeface="Carlito"/>
              </a:rPr>
              <a:t>and</a:t>
            </a:r>
            <a:endParaRPr sz="2000">
              <a:latin typeface="Carlito"/>
              <a:cs typeface="Carlito"/>
            </a:endParaRPr>
          </a:p>
          <a:p>
            <a:pPr marL="12700">
              <a:lnSpc>
                <a:spcPts val="1855"/>
              </a:lnSpc>
            </a:pPr>
            <a:r>
              <a:rPr sz="2000" spc="-10" dirty="0">
                <a:solidFill>
                  <a:srgbClr val="221F1F"/>
                </a:solidFill>
                <a:latin typeface="Carlito"/>
                <a:cs typeface="Carlito"/>
              </a:rPr>
              <a:t>gathering product information. </a:t>
            </a:r>
            <a:r>
              <a:rPr sz="2000" spc="-5" dirty="0">
                <a:solidFill>
                  <a:srgbClr val="221F1F"/>
                </a:solidFill>
                <a:latin typeface="Carlito"/>
                <a:cs typeface="Carlito"/>
              </a:rPr>
              <a:t>Smart </a:t>
            </a:r>
            <a:r>
              <a:rPr sz="2000" spc="-10" dirty="0">
                <a:solidFill>
                  <a:srgbClr val="221F1F"/>
                </a:solidFill>
                <a:latin typeface="Carlito"/>
                <a:cs typeface="Carlito"/>
              </a:rPr>
              <a:t>cards, </a:t>
            </a:r>
            <a:r>
              <a:rPr sz="2000" spc="-5" dirty="0">
                <a:solidFill>
                  <a:srgbClr val="221F1F"/>
                </a:solidFill>
                <a:latin typeface="Carlito"/>
                <a:cs typeface="Carlito"/>
              </a:rPr>
              <a:t>such as credit </a:t>
            </a:r>
            <a:r>
              <a:rPr sz="2000" spc="-10" dirty="0">
                <a:solidFill>
                  <a:srgbClr val="221F1F"/>
                </a:solidFill>
                <a:latin typeface="Carlito"/>
                <a:cs typeface="Carlito"/>
              </a:rPr>
              <a:t>cards </a:t>
            </a:r>
            <a:r>
              <a:rPr sz="2000" dirty="0">
                <a:solidFill>
                  <a:srgbClr val="221F1F"/>
                </a:solidFill>
                <a:latin typeface="Carlito"/>
                <a:cs typeface="Carlito"/>
              </a:rPr>
              <a:t>and</a:t>
            </a:r>
            <a:r>
              <a:rPr sz="2000" spc="85" dirty="0">
                <a:solidFill>
                  <a:srgbClr val="221F1F"/>
                </a:solidFill>
                <a:latin typeface="Carlito"/>
                <a:cs typeface="Carlito"/>
              </a:rPr>
              <a:t> </a:t>
            </a:r>
            <a:r>
              <a:rPr sz="2000" spc="-5" dirty="0">
                <a:solidFill>
                  <a:srgbClr val="221F1F"/>
                </a:solidFill>
                <a:latin typeface="Carlito"/>
                <a:cs typeface="Carlito"/>
              </a:rPr>
              <a:t>debit</a:t>
            </a:r>
            <a:endParaRPr sz="2000">
              <a:latin typeface="Carlito"/>
              <a:cs typeface="Carlito"/>
            </a:endParaRPr>
          </a:p>
          <a:p>
            <a:pPr marL="12700">
              <a:lnSpc>
                <a:spcPts val="2185"/>
              </a:lnSpc>
            </a:pPr>
            <a:r>
              <a:rPr sz="2000" spc="-10" dirty="0">
                <a:solidFill>
                  <a:srgbClr val="221F1F"/>
                </a:solidFill>
                <a:latin typeface="Carlito"/>
                <a:cs typeface="Carlito"/>
              </a:rPr>
              <a:t>cards are </a:t>
            </a:r>
            <a:r>
              <a:rPr sz="2000" spc="-5" dirty="0">
                <a:solidFill>
                  <a:srgbClr val="221F1F"/>
                </a:solidFill>
                <a:latin typeface="Carlito"/>
                <a:cs typeface="Carlito"/>
              </a:rPr>
              <a:t>used </a:t>
            </a:r>
            <a:r>
              <a:rPr sz="2000" dirty="0">
                <a:solidFill>
                  <a:srgbClr val="221F1F"/>
                </a:solidFill>
                <a:latin typeface="Carlito"/>
                <a:cs typeface="Carlito"/>
              </a:rPr>
              <a:t>in</a:t>
            </a:r>
            <a:r>
              <a:rPr sz="2000" spc="10" dirty="0">
                <a:solidFill>
                  <a:srgbClr val="221F1F"/>
                </a:solidFill>
                <a:latin typeface="Carlito"/>
                <a:cs typeface="Carlito"/>
              </a:rPr>
              <a:t> </a:t>
            </a:r>
            <a:r>
              <a:rPr sz="2000" spc="-5" dirty="0">
                <a:solidFill>
                  <a:srgbClr val="221F1F"/>
                </a:solidFill>
                <a:latin typeface="Carlito"/>
                <a:cs typeface="Carlito"/>
              </a:rPr>
              <a:t>shops.</a:t>
            </a:r>
            <a:endParaRPr sz="2000">
              <a:latin typeface="Carlito"/>
              <a:cs typeface="Carlito"/>
            </a:endParaRP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7301093D-421F-0A32-F4E8-A25028DEF515}"/>
              </a:ext>
            </a:extLst>
          </p:cNvPr>
          <p:cNvSpPr/>
          <p:nvPr/>
        </p:nvSpPr>
        <p:spPr>
          <a:xfrm>
            <a:off x="7532600" y="152400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21204" y="599059"/>
            <a:ext cx="509905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5" dirty="0">
                <a:solidFill>
                  <a:srgbClr val="F05820"/>
                </a:solidFill>
                <a:latin typeface="Bookman Uralic"/>
                <a:cs typeface="Bookman Uralic"/>
              </a:rPr>
              <a:t>IT in </a:t>
            </a:r>
            <a:r>
              <a:rPr sz="2800" spc="-10" dirty="0">
                <a:solidFill>
                  <a:srgbClr val="F05820"/>
                </a:solidFill>
                <a:latin typeface="Bookman Uralic"/>
                <a:cs typeface="Bookman Uralic"/>
              </a:rPr>
              <a:t>science and</a:t>
            </a:r>
            <a:r>
              <a:rPr sz="2800" spc="-30" dirty="0">
                <a:solidFill>
                  <a:srgbClr val="F05820"/>
                </a:solidFill>
                <a:latin typeface="Bookman Uralic"/>
                <a:cs typeface="Bookman Uralic"/>
              </a:rPr>
              <a:t> </a:t>
            </a:r>
            <a:r>
              <a:rPr sz="2800" spc="-5" dirty="0">
                <a:solidFill>
                  <a:srgbClr val="F05820"/>
                </a:solidFill>
                <a:latin typeface="Bookman Uralic"/>
                <a:cs typeface="Bookman Uralic"/>
              </a:rPr>
              <a:t>engineering</a:t>
            </a:r>
            <a:endParaRPr sz="2800">
              <a:latin typeface="Bookman Uralic"/>
              <a:cs typeface="Bookman Uralic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5940" y="1566113"/>
            <a:ext cx="8053070" cy="2721610"/>
          </a:xfrm>
          <a:prstGeom prst="rect">
            <a:avLst/>
          </a:prstGeom>
        </p:spPr>
        <p:txBody>
          <a:bodyPr vert="horz" wrap="square" lIns="0" tIns="67945" rIns="0" bIns="0" rtlCol="0">
            <a:spAutoFit/>
          </a:bodyPr>
          <a:lstStyle/>
          <a:p>
            <a:pPr marL="355600" marR="5080" indent="-343535">
              <a:lnSpc>
                <a:spcPct val="82000"/>
              </a:lnSpc>
              <a:spcBef>
                <a:spcPts val="535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000" spc="-10" dirty="0">
                <a:solidFill>
                  <a:srgbClr val="221F1F"/>
                </a:solidFill>
                <a:latin typeface="Carlito"/>
                <a:cs typeface="Carlito"/>
              </a:rPr>
              <a:t>Scientists </a:t>
            </a:r>
            <a:r>
              <a:rPr sz="2000" dirty="0">
                <a:solidFill>
                  <a:srgbClr val="221F1F"/>
                </a:solidFill>
                <a:latin typeface="Carlito"/>
                <a:cs typeface="Carlito"/>
              </a:rPr>
              <a:t>and </a:t>
            </a:r>
            <a:r>
              <a:rPr sz="2000" spc="-5" dirty="0">
                <a:solidFill>
                  <a:srgbClr val="221F1F"/>
                </a:solidFill>
                <a:latin typeface="Carlito"/>
                <a:cs typeface="Carlito"/>
              </a:rPr>
              <a:t>engineers use </a:t>
            </a:r>
            <a:r>
              <a:rPr sz="2000" spc="-10" dirty="0">
                <a:solidFill>
                  <a:srgbClr val="221F1F"/>
                </a:solidFill>
                <a:latin typeface="Carlito"/>
                <a:cs typeface="Carlito"/>
              </a:rPr>
              <a:t>computers </a:t>
            </a:r>
            <a:r>
              <a:rPr sz="2000" spc="-15" dirty="0">
                <a:solidFill>
                  <a:srgbClr val="221F1F"/>
                </a:solidFill>
                <a:latin typeface="Carlito"/>
                <a:cs typeface="Carlito"/>
              </a:rPr>
              <a:t>for </a:t>
            </a:r>
            <a:r>
              <a:rPr sz="2000" spc="-10" dirty="0">
                <a:solidFill>
                  <a:srgbClr val="221F1F"/>
                </a:solidFill>
                <a:latin typeface="Carlito"/>
                <a:cs typeface="Carlito"/>
              </a:rPr>
              <a:t>performing complex </a:t>
            </a:r>
            <a:r>
              <a:rPr sz="2000" spc="-5" dirty="0">
                <a:solidFill>
                  <a:srgbClr val="221F1F"/>
                </a:solidFill>
                <a:latin typeface="Carlito"/>
                <a:cs typeface="Carlito"/>
              </a:rPr>
              <a:t>scientific  calculations, Computer </a:t>
            </a:r>
            <a:r>
              <a:rPr sz="2000" dirty="0">
                <a:solidFill>
                  <a:srgbClr val="221F1F"/>
                </a:solidFill>
                <a:latin typeface="Carlito"/>
                <a:cs typeface="Carlito"/>
              </a:rPr>
              <a:t>Aided </a:t>
            </a:r>
            <a:r>
              <a:rPr sz="2000" spc="-5" dirty="0">
                <a:solidFill>
                  <a:srgbClr val="221F1F"/>
                </a:solidFill>
                <a:latin typeface="Carlito"/>
                <a:cs typeface="Carlito"/>
              </a:rPr>
              <a:t>Design (CAD) or Computer </a:t>
            </a:r>
            <a:r>
              <a:rPr sz="2000" dirty="0">
                <a:solidFill>
                  <a:srgbClr val="221F1F"/>
                </a:solidFill>
                <a:latin typeface="Carlito"/>
                <a:cs typeface="Carlito"/>
              </a:rPr>
              <a:t>Aided  </a:t>
            </a:r>
            <a:r>
              <a:rPr sz="2000" spc="-5" dirty="0">
                <a:solidFill>
                  <a:srgbClr val="221F1F"/>
                </a:solidFill>
                <a:latin typeface="Carlito"/>
                <a:cs typeface="Carlito"/>
              </a:rPr>
              <a:t>Manufacturing </a:t>
            </a:r>
            <a:r>
              <a:rPr sz="2000" dirty="0">
                <a:solidFill>
                  <a:srgbClr val="221F1F"/>
                </a:solidFill>
                <a:latin typeface="Carlito"/>
                <a:cs typeface="Carlito"/>
              </a:rPr>
              <a:t>(CAM) </a:t>
            </a:r>
            <a:r>
              <a:rPr sz="2000" spc="-5" dirty="0">
                <a:solidFill>
                  <a:srgbClr val="221F1F"/>
                </a:solidFill>
                <a:latin typeface="Carlito"/>
                <a:cs typeface="Carlito"/>
              </a:rPr>
              <a:t>applications </a:t>
            </a:r>
            <a:r>
              <a:rPr sz="2000" spc="-10" dirty="0">
                <a:solidFill>
                  <a:srgbClr val="221F1F"/>
                </a:solidFill>
                <a:latin typeface="Carlito"/>
                <a:cs typeface="Carlito"/>
              </a:rPr>
              <a:t>are </a:t>
            </a:r>
            <a:r>
              <a:rPr sz="2000" spc="-5" dirty="0">
                <a:solidFill>
                  <a:srgbClr val="221F1F"/>
                </a:solidFill>
                <a:latin typeface="Carlito"/>
                <a:cs typeface="Carlito"/>
              </a:rPr>
              <a:t>used </a:t>
            </a:r>
            <a:r>
              <a:rPr sz="2000" spc="-20" dirty="0">
                <a:solidFill>
                  <a:srgbClr val="221F1F"/>
                </a:solidFill>
                <a:latin typeface="Carlito"/>
                <a:cs typeface="Carlito"/>
              </a:rPr>
              <a:t>for </a:t>
            </a:r>
            <a:r>
              <a:rPr sz="2000" spc="-5" dirty="0">
                <a:solidFill>
                  <a:srgbClr val="221F1F"/>
                </a:solidFill>
                <a:latin typeface="Carlito"/>
                <a:cs typeface="Carlito"/>
              </a:rPr>
              <a:t>drawing, designing </a:t>
            </a:r>
            <a:r>
              <a:rPr sz="2000" dirty="0">
                <a:solidFill>
                  <a:srgbClr val="221F1F"/>
                </a:solidFill>
                <a:latin typeface="Carlito"/>
                <a:cs typeface="Carlito"/>
              </a:rPr>
              <a:t>and </a:t>
            </a:r>
            <a:r>
              <a:rPr sz="2000" spc="-15" dirty="0">
                <a:solidFill>
                  <a:srgbClr val="221F1F"/>
                </a:solidFill>
                <a:latin typeface="Carlito"/>
                <a:cs typeface="Carlito"/>
              </a:rPr>
              <a:t>for  </a:t>
            </a:r>
            <a:r>
              <a:rPr sz="2000" spc="-5" dirty="0">
                <a:solidFill>
                  <a:srgbClr val="221F1F"/>
                </a:solidFill>
                <a:latin typeface="Carlito"/>
                <a:cs typeface="Carlito"/>
              </a:rPr>
              <a:t>simulating </a:t>
            </a:r>
            <a:r>
              <a:rPr sz="2000" dirty="0">
                <a:solidFill>
                  <a:srgbClr val="221F1F"/>
                </a:solidFill>
                <a:latin typeface="Carlito"/>
                <a:cs typeface="Carlito"/>
              </a:rPr>
              <a:t>and </a:t>
            </a:r>
            <a:r>
              <a:rPr sz="2000" spc="-10" dirty="0">
                <a:solidFill>
                  <a:srgbClr val="221F1F"/>
                </a:solidFill>
                <a:latin typeface="Carlito"/>
                <a:cs typeface="Carlito"/>
              </a:rPr>
              <a:t>testing </a:t>
            </a:r>
            <a:r>
              <a:rPr sz="2000" dirty="0">
                <a:solidFill>
                  <a:srgbClr val="221F1F"/>
                </a:solidFill>
                <a:latin typeface="Carlito"/>
                <a:cs typeface="Carlito"/>
              </a:rPr>
              <a:t>the designs.</a:t>
            </a:r>
            <a:r>
              <a:rPr sz="2000" spc="5" dirty="0">
                <a:solidFill>
                  <a:srgbClr val="221F1F"/>
                </a:solidFill>
                <a:latin typeface="Carlito"/>
                <a:cs typeface="Carlito"/>
              </a:rPr>
              <a:t> </a:t>
            </a:r>
            <a:r>
              <a:rPr sz="2000" spc="-10" dirty="0">
                <a:solidFill>
                  <a:srgbClr val="221F1F"/>
                </a:solidFill>
                <a:latin typeface="Carlito"/>
                <a:cs typeface="Carlito"/>
              </a:rPr>
              <a:t>Computers</a:t>
            </a:r>
            <a:endParaRPr sz="2000">
              <a:latin typeface="Carlito"/>
              <a:cs typeface="Carlito"/>
            </a:endParaRPr>
          </a:p>
          <a:p>
            <a:pPr>
              <a:lnSpc>
                <a:spcPct val="100000"/>
              </a:lnSpc>
              <a:spcBef>
                <a:spcPts val="35"/>
              </a:spcBef>
              <a:buClr>
                <a:srgbClr val="221F1F"/>
              </a:buClr>
              <a:buFont typeface="Arial"/>
              <a:buChar char="•"/>
            </a:pPr>
            <a:endParaRPr sz="2450">
              <a:latin typeface="Carlito"/>
              <a:cs typeface="Carlito"/>
            </a:endParaRPr>
          </a:p>
          <a:p>
            <a:pPr marL="355600" marR="188595" indent="-343535">
              <a:lnSpc>
                <a:spcPct val="103000"/>
              </a:lnSpc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000" spc="-10" dirty="0">
                <a:solidFill>
                  <a:srgbClr val="221F1F"/>
                </a:solidFill>
                <a:latin typeface="Carlito"/>
                <a:cs typeface="Carlito"/>
              </a:rPr>
              <a:t>are </a:t>
            </a:r>
            <a:r>
              <a:rPr sz="2000" spc="-5" dirty="0">
                <a:solidFill>
                  <a:srgbClr val="221F1F"/>
                </a:solidFill>
                <a:latin typeface="Carlito"/>
                <a:cs typeface="Carlito"/>
              </a:rPr>
              <a:t>used </a:t>
            </a:r>
            <a:r>
              <a:rPr sz="2000" spc="-15" dirty="0">
                <a:solidFill>
                  <a:srgbClr val="221F1F"/>
                </a:solidFill>
                <a:latin typeface="Carlito"/>
                <a:cs typeface="Carlito"/>
              </a:rPr>
              <a:t>for </a:t>
            </a:r>
            <a:r>
              <a:rPr sz="2000" spc="-10" dirty="0">
                <a:solidFill>
                  <a:srgbClr val="221F1F"/>
                </a:solidFill>
                <a:latin typeface="Carlito"/>
                <a:cs typeface="Carlito"/>
              </a:rPr>
              <a:t>storing large </a:t>
            </a:r>
            <a:r>
              <a:rPr sz="2000" spc="-5" dirty="0">
                <a:solidFill>
                  <a:srgbClr val="221F1F"/>
                </a:solidFill>
                <a:latin typeface="Carlito"/>
                <a:cs typeface="Carlito"/>
              </a:rPr>
              <a:t>amount </a:t>
            </a:r>
            <a:r>
              <a:rPr sz="2000" dirty="0">
                <a:solidFill>
                  <a:srgbClr val="221F1F"/>
                </a:solidFill>
                <a:latin typeface="Carlito"/>
                <a:cs typeface="Carlito"/>
              </a:rPr>
              <a:t>of </a:t>
            </a:r>
            <a:r>
              <a:rPr sz="2000" spc="-10" dirty="0">
                <a:solidFill>
                  <a:srgbClr val="221F1F"/>
                </a:solidFill>
                <a:latin typeface="Carlito"/>
                <a:cs typeface="Carlito"/>
              </a:rPr>
              <a:t>data, performing complex  </a:t>
            </a:r>
            <a:r>
              <a:rPr sz="2000" spc="-5" dirty="0">
                <a:solidFill>
                  <a:srgbClr val="221F1F"/>
                </a:solidFill>
                <a:latin typeface="Carlito"/>
                <a:cs typeface="Carlito"/>
              </a:rPr>
              <a:t>calculations </a:t>
            </a:r>
            <a:r>
              <a:rPr sz="2000" dirty="0">
                <a:solidFill>
                  <a:srgbClr val="221F1F"/>
                </a:solidFill>
                <a:latin typeface="Carlito"/>
                <a:cs typeface="Carlito"/>
              </a:rPr>
              <a:t>and </a:t>
            </a:r>
            <a:r>
              <a:rPr sz="2000" spc="-15" dirty="0">
                <a:solidFill>
                  <a:srgbClr val="221F1F"/>
                </a:solidFill>
                <a:latin typeface="Carlito"/>
                <a:cs typeface="Carlito"/>
              </a:rPr>
              <a:t>for </a:t>
            </a:r>
            <a:r>
              <a:rPr sz="2000" spc="-5" dirty="0">
                <a:solidFill>
                  <a:srgbClr val="221F1F"/>
                </a:solidFill>
                <a:latin typeface="Carlito"/>
                <a:cs typeface="Carlito"/>
              </a:rPr>
              <a:t>visualising 3-dimensional </a:t>
            </a:r>
            <a:r>
              <a:rPr sz="2000" dirty="0">
                <a:solidFill>
                  <a:srgbClr val="221F1F"/>
                </a:solidFill>
                <a:latin typeface="Carlito"/>
                <a:cs typeface="Carlito"/>
              </a:rPr>
              <a:t>objects. </a:t>
            </a:r>
            <a:r>
              <a:rPr sz="2000" spc="-10" dirty="0">
                <a:solidFill>
                  <a:srgbClr val="221F1F"/>
                </a:solidFill>
                <a:latin typeface="Carlito"/>
                <a:cs typeface="Carlito"/>
              </a:rPr>
              <a:t>Complex </a:t>
            </a:r>
            <a:r>
              <a:rPr sz="2000" spc="-5" dirty="0">
                <a:solidFill>
                  <a:srgbClr val="221F1F"/>
                </a:solidFill>
                <a:latin typeface="Carlito"/>
                <a:cs typeface="Carlito"/>
              </a:rPr>
              <a:t>scientific  applications </a:t>
            </a:r>
            <a:r>
              <a:rPr sz="2000" spc="-20" dirty="0">
                <a:solidFill>
                  <a:srgbClr val="221F1F"/>
                </a:solidFill>
                <a:latin typeface="Carlito"/>
                <a:cs typeface="Carlito"/>
              </a:rPr>
              <a:t>like rocket </a:t>
            </a:r>
            <a:r>
              <a:rPr sz="2000" spc="5" dirty="0">
                <a:solidFill>
                  <a:srgbClr val="221F1F"/>
                </a:solidFill>
                <a:latin typeface="Carlito"/>
                <a:cs typeface="Carlito"/>
              </a:rPr>
              <a:t>launching, </a:t>
            </a:r>
            <a:r>
              <a:rPr sz="2000" spc="-5" dirty="0">
                <a:solidFill>
                  <a:srgbClr val="221F1F"/>
                </a:solidFill>
                <a:latin typeface="Carlito"/>
                <a:cs typeface="Carlito"/>
              </a:rPr>
              <a:t>space </a:t>
            </a:r>
            <a:r>
              <a:rPr sz="2000" spc="-10" dirty="0">
                <a:solidFill>
                  <a:srgbClr val="221F1F"/>
                </a:solidFill>
                <a:latin typeface="Carlito"/>
                <a:cs typeface="Carlito"/>
              </a:rPr>
              <a:t>exploration, etc., are </a:t>
            </a:r>
            <a:r>
              <a:rPr sz="2000" spc="-5" dirty="0">
                <a:solidFill>
                  <a:srgbClr val="221F1F"/>
                </a:solidFill>
                <a:latin typeface="Carlito"/>
                <a:cs typeface="Carlito"/>
              </a:rPr>
              <a:t>not  possible </a:t>
            </a:r>
            <a:r>
              <a:rPr sz="2000" dirty="0">
                <a:solidFill>
                  <a:srgbClr val="221F1F"/>
                </a:solidFill>
                <a:latin typeface="Carlito"/>
                <a:cs typeface="Carlito"/>
              </a:rPr>
              <a:t>without the</a:t>
            </a:r>
            <a:r>
              <a:rPr sz="2000" spc="-15" dirty="0">
                <a:solidFill>
                  <a:srgbClr val="221F1F"/>
                </a:solidFill>
                <a:latin typeface="Carlito"/>
                <a:cs typeface="Carlito"/>
              </a:rPr>
              <a:t> </a:t>
            </a:r>
            <a:r>
              <a:rPr sz="2000" spc="-10" dirty="0">
                <a:solidFill>
                  <a:srgbClr val="221F1F"/>
                </a:solidFill>
                <a:latin typeface="Carlito"/>
                <a:cs typeface="Carlito"/>
              </a:rPr>
              <a:t>computers.</a:t>
            </a:r>
            <a:endParaRPr sz="2000">
              <a:latin typeface="Carlito"/>
              <a:cs typeface="Carlito"/>
            </a:endParaRP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AF3A6D2B-456A-A16F-0EE9-55B6FB341347}"/>
              </a:ext>
            </a:extLst>
          </p:cNvPr>
          <p:cNvSpPr/>
          <p:nvPr/>
        </p:nvSpPr>
        <p:spPr>
          <a:xfrm>
            <a:off x="7532600" y="152400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228594" y="327787"/>
            <a:ext cx="2686685" cy="513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>
                <a:solidFill>
                  <a:srgbClr val="F05820"/>
                </a:solidFill>
                <a:latin typeface="Bookman Uralic"/>
                <a:cs typeface="Bookman Uralic"/>
              </a:rPr>
              <a:t>IT in</a:t>
            </a:r>
            <a:r>
              <a:rPr spc="-75" dirty="0">
                <a:solidFill>
                  <a:srgbClr val="F05820"/>
                </a:solidFill>
                <a:latin typeface="Bookman Uralic"/>
                <a:cs typeface="Bookman Uralic"/>
              </a:rPr>
              <a:t> </a:t>
            </a:r>
            <a:r>
              <a:rPr spc="-5" dirty="0">
                <a:solidFill>
                  <a:srgbClr val="F05820"/>
                </a:solidFill>
                <a:latin typeface="Bookman Uralic"/>
                <a:cs typeface="Bookman Uralic"/>
              </a:rPr>
              <a:t>banking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614881"/>
            <a:ext cx="8041640" cy="3424554"/>
          </a:xfrm>
          <a:prstGeom prst="rect">
            <a:avLst/>
          </a:prstGeom>
        </p:spPr>
        <p:txBody>
          <a:bodyPr vert="horz" wrap="square" lIns="0" tIns="3810" rIns="0" bIns="0" rtlCol="0">
            <a:spAutoFit/>
          </a:bodyPr>
          <a:lstStyle/>
          <a:p>
            <a:pPr marL="355600" marR="73660" indent="-343535">
              <a:lnSpc>
                <a:spcPct val="103099"/>
              </a:lnSpc>
              <a:spcBef>
                <a:spcPts val="3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000" spc="-5" dirty="0">
                <a:solidFill>
                  <a:srgbClr val="221F1F"/>
                </a:solidFill>
                <a:latin typeface="Carlito"/>
                <a:cs typeface="Carlito"/>
              </a:rPr>
              <a:t>Computer </a:t>
            </a:r>
            <a:r>
              <a:rPr sz="2000" dirty="0">
                <a:solidFill>
                  <a:srgbClr val="221F1F"/>
                </a:solidFill>
                <a:latin typeface="Carlito"/>
                <a:cs typeface="Carlito"/>
              </a:rPr>
              <a:t>is an </a:t>
            </a:r>
            <a:r>
              <a:rPr sz="2000" spc="-5" dirty="0">
                <a:solidFill>
                  <a:srgbClr val="221F1F"/>
                </a:solidFill>
                <a:latin typeface="Carlito"/>
                <a:cs typeface="Carlito"/>
              </a:rPr>
              <a:t>essential part </a:t>
            </a:r>
            <a:r>
              <a:rPr sz="2000" dirty="0">
                <a:solidFill>
                  <a:srgbClr val="221F1F"/>
                </a:solidFill>
                <a:latin typeface="Carlito"/>
                <a:cs typeface="Carlito"/>
              </a:rPr>
              <a:t>of the </a:t>
            </a:r>
            <a:r>
              <a:rPr sz="2000" spc="-5" dirty="0">
                <a:solidFill>
                  <a:srgbClr val="221F1F"/>
                </a:solidFill>
                <a:latin typeface="Carlito"/>
                <a:cs typeface="Carlito"/>
              </a:rPr>
              <a:t>modern banking </a:t>
            </a:r>
            <a:r>
              <a:rPr sz="2000" spc="-15" dirty="0">
                <a:solidFill>
                  <a:srgbClr val="221F1F"/>
                </a:solidFill>
                <a:latin typeface="Carlito"/>
                <a:cs typeface="Carlito"/>
              </a:rPr>
              <a:t>system. Every  </a:t>
            </a:r>
            <a:r>
              <a:rPr sz="2000" dirty="0">
                <a:solidFill>
                  <a:srgbClr val="221F1F"/>
                </a:solidFill>
                <a:latin typeface="Carlito"/>
                <a:cs typeface="Carlito"/>
              </a:rPr>
              <a:t>activity </a:t>
            </a:r>
            <a:r>
              <a:rPr sz="2000" spc="-5" dirty="0">
                <a:solidFill>
                  <a:srgbClr val="221F1F"/>
                </a:solidFill>
                <a:latin typeface="Carlito"/>
                <a:cs typeface="Carlito"/>
              </a:rPr>
              <a:t>of </a:t>
            </a:r>
            <a:r>
              <a:rPr sz="2000" dirty="0">
                <a:solidFill>
                  <a:srgbClr val="221F1F"/>
                </a:solidFill>
                <a:latin typeface="Carlito"/>
                <a:cs typeface="Carlito"/>
              </a:rPr>
              <a:t>a bank </a:t>
            </a:r>
            <a:r>
              <a:rPr sz="2000" spc="-5" dirty="0">
                <a:solidFill>
                  <a:srgbClr val="221F1F"/>
                </a:solidFill>
                <a:latin typeface="Carlito"/>
                <a:cs typeface="Carlito"/>
              </a:rPr>
              <a:t>is now online. The </a:t>
            </a:r>
            <a:r>
              <a:rPr sz="2000" spc="-10" dirty="0">
                <a:solidFill>
                  <a:srgbClr val="221F1F"/>
                </a:solidFill>
                <a:latin typeface="Carlito"/>
                <a:cs typeface="Carlito"/>
              </a:rPr>
              <a:t>customer’s </a:t>
            </a:r>
            <a:r>
              <a:rPr sz="2000" spc="-15" dirty="0">
                <a:solidFill>
                  <a:srgbClr val="221F1F"/>
                </a:solidFill>
                <a:latin typeface="Carlito"/>
                <a:cs typeface="Carlito"/>
              </a:rPr>
              <a:t>data </a:t>
            </a:r>
            <a:r>
              <a:rPr sz="2000" dirty="0">
                <a:solidFill>
                  <a:srgbClr val="221F1F"/>
                </a:solidFill>
                <a:latin typeface="Carlito"/>
                <a:cs typeface="Carlito"/>
              </a:rPr>
              <a:t>and </a:t>
            </a:r>
            <a:r>
              <a:rPr sz="2000" spc="-5" dirty="0">
                <a:solidFill>
                  <a:srgbClr val="221F1F"/>
                </a:solidFill>
                <a:latin typeface="Carlito"/>
                <a:cs typeface="Carlito"/>
              </a:rPr>
              <a:t>transactions </a:t>
            </a:r>
            <a:r>
              <a:rPr sz="2000" spc="-10" dirty="0">
                <a:solidFill>
                  <a:srgbClr val="221F1F"/>
                </a:solidFill>
                <a:latin typeface="Carlito"/>
                <a:cs typeface="Carlito"/>
              </a:rPr>
              <a:t>are  recorded </a:t>
            </a:r>
            <a:r>
              <a:rPr sz="2000" spc="-5" dirty="0">
                <a:solidFill>
                  <a:srgbClr val="221F1F"/>
                </a:solidFill>
                <a:latin typeface="Carlito"/>
                <a:cs typeface="Carlito"/>
              </a:rPr>
              <a:t>by</a:t>
            </a:r>
            <a:r>
              <a:rPr sz="2000" spc="425" dirty="0">
                <a:solidFill>
                  <a:srgbClr val="221F1F"/>
                </a:solidFill>
                <a:latin typeface="Carlito"/>
                <a:cs typeface="Carlito"/>
              </a:rPr>
              <a:t> </a:t>
            </a:r>
            <a:r>
              <a:rPr sz="2000" spc="-10" dirty="0">
                <a:solidFill>
                  <a:srgbClr val="221F1F"/>
                </a:solidFill>
                <a:latin typeface="Carlito"/>
                <a:cs typeface="Carlito"/>
              </a:rPr>
              <a:t>computers.</a:t>
            </a:r>
            <a:endParaRPr sz="2000">
              <a:latin typeface="Carlito"/>
              <a:cs typeface="Carlito"/>
            </a:endParaRPr>
          </a:p>
          <a:p>
            <a:pPr marL="355600" marR="5080" indent="-343535">
              <a:lnSpc>
                <a:spcPct val="103000"/>
              </a:lnSpc>
              <a:spcBef>
                <a:spcPts val="695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000" spc="-5" dirty="0">
                <a:solidFill>
                  <a:srgbClr val="221F1F"/>
                </a:solidFill>
                <a:latin typeface="Carlito"/>
                <a:cs typeface="Carlito"/>
              </a:rPr>
              <a:t>Recurring deposits </a:t>
            </a:r>
            <a:r>
              <a:rPr sz="2000" dirty="0">
                <a:solidFill>
                  <a:srgbClr val="221F1F"/>
                </a:solidFill>
                <a:latin typeface="Carlito"/>
                <a:cs typeface="Carlito"/>
              </a:rPr>
              <a:t>(e-RD), </a:t>
            </a:r>
            <a:r>
              <a:rPr sz="2000" spc="-15" dirty="0">
                <a:solidFill>
                  <a:srgbClr val="221F1F"/>
                </a:solidFill>
                <a:latin typeface="Carlito"/>
                <a:cs typeface="Carlito"/>
              </a:rPr>
              <a:t>Fixed </a:t>
            </a:r>
            <a:r>
              <a:rPr sz="2000" dirty="0">
                <a:solidFill>
                  <a:srgbClr val="221F1F"/>
                </a:solidFill>
                <a:latin typeface="Carlito"/>
                <a:cs typeface="Carlito"/>
              </a:rPr>
              <a:t>deposits (e-FD), </a:t>
            </a:r>
            <a:r>
              <a:rPr sz="2000" spc="-5" dirty="0">
                <a:solidFill>
                  <a:srgbClr val="221F1F"/>
                </a:solidFill>
                <a:latin typeface="Carlito"/>
                <a:cs typeface="Carlito"/>
              </a:rPr>
              <a:t>money </a:t>
            </a:r>
            <a:r>
              <a:rPr sz="2000" spc="-15" dirty="0">
                <a:solidFill>
                  <a:srgbClr val="221F1F"/>
                </a:solidFill>
                <a:latin typeface="Carlito"/>
                <a:cs typeface="Carlito"/>
              </a:rPr>
              <a:t>transfer from </a:t>
            </a:r>
            <a:r>
              <a:rPr sz="2000" spc="-5" dirty="0">
                <a:solidFill>
                  <a:srgbClr val="221F1F"/>
                </a:solidFill>
                <a:latin typeface="Carlito"/>
                <a:cs typeface="Carlito"/>
              </a:rPr>
              <a:t>one  account </a:t>
            </a:r>
            <a:r>
              <a:rPr sz="2000" spc="-10" dirty="0">
                <a:solidFill>
                  <a:srgbClr val="221F1F"/>
                </a:solidFill>
                <a:latin typeface="Carlito"/>
                <a:cs typeface="Carlito"/>
              </a:rPr>
              <a:t>to </a:t>
            </a:r>
            <a:r>
              <a:rPr sz="2000" dirty="0">
                <a:solidFill>
                  <a:srgbClr val="221F1F"/>
                </a:solidFill>
                <a:latin typeface="Carlito"/>
                <a:cs typeface="Carlito"/>
              </a:rPr>
              <a:t>another </a:t>
            </a:r>
            <a:r>
              <a:rPr sz="2000" spc="-35" dirty="0">
                <a:solidFill>
                  <a:srgbClr val="221F1F"/>
                </a:solidFill>
                <a:latin typeface="Carlito"/>
                <a:cs typeface="Carlito"/>
              </a:rPr>
              <a:t>(NEFT, </a:t>
            </a:r>
            <a:r>
              <a:rPr sz="2000" spc="-15" dirty="0">
                <a:solidFill>
                  <a:srgbClr val="221F1F"/>
                </a:solidFill>
                <a:latin typeface="Carlito"/>
                <a:cs typeface="Carlito"/>
              </a:rPr>
              <a:t>RTGS), </a:t>
            </a:r>
            <a:r>
              <a:rPr sz="2000" spc="-5" dirty="0">
                <a:solidFill>
                  <a:srgbClr val="221F1F"/>
                </a:solidFill>
                <a:latin typeface="Carlito"/>
                <a:cs typeface="Carlito"/>
              </a:rPr>
              <a:t>online transactions </a:t>
            </a:r>
            <a:r>
              <a:rPr sz="2000" spc="-10" dirty="0">
                <a:solidFill>
                  <a:srgbClr val="221F1F"/>
                </a:solidFill>
                <a:latin typeface="Carlito"/>
                <a:cs typeface="Carlito"/>
              </a:rPr>
              <a:t>are </a:t>
            </a:r>
            <a:r>
              <a:rPr sz="2000" spc="-5" dirty="0">
                <a:solidFill>
                  <a:srgbClr val="221F1F"/>
                </a:solidFill>
                <a:latin typeface="Carlito"/>
                <a:cs typeface="Carlito"/>
              </a:rPr>
              <a:t>done using  </a:t>
            </a:r>
            <a:r>
              <a:rPr sz="2000" spc="-10" dirty="0">
                <a:solidFill>
                  <a:srgbClr val="221F1F"/>
                </a:solidFill>
                <a:latin typeface="Carlito"/>
                <a:cs typeface="Carlito"/>
              </a:rPr>
              <a:t>Internet.</a:t>
            </a:r>
            <a:endParaRPr sz="2000">
              <a:latin typeface="Carlito"/>
              <a:cs typeface="Carlito"/>
            </a:endParaRPr>
          </a:p>
          <a:p>
            <a:pPr marL="355600" marR="425450" indent="-343535">
              <a:lnSpc>
                <a:spcPct val="103000"/>
              </a:lnSpc>
              <a:spcBef>
                <a:spcPts val="70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000" spc="-5" dirty="0">
                <a:solidFill>
                  <a:srgbClr val="221F1F"/>
                </a:solidFill>
                <a:latin typeface="Carlito"/>
                <a:cs typeface="Carlito"/>
              </a:rPr>
              <a:t>Capital </a:t>
            </a:r>
            <a:r>
              <a:rPr sz="2000" spc="-15" dirty="0">
                <a:solidFill>
                  <a:srgbClr val="221F1F"/>
                </a:solidFill>
                <a:latin typeface="Carlito"/>
                <a:cs typeface="Carlito"/>
              </a:rPr>
              <a:t>market </a:t>
            </a:r>
            <a:r>
              <a:rPr sz="2000" spc="-5" dirty="0">
                <a:solidFill>
                  <a:srgbClr val="221F1F"/>
                </a:solidFill>
                <a:latin typeface="Carlito"/>
                <a:cs typeface="Carlito"/>
              </a:rPr>
              <a:t>transactions, financial analysis </a:t>
            </a:r>
            <a:r>
              <a:rPr sz="2000" dirty="0">
                <a:solidFill>
                  <a:srgbClr val="221F1F"/>
                </a:solidFill>
                <a:latin typeface="Carlito"/>
                <a:cs typeface="Carlito"/>
              </a:rPr>
              <a:t>and </a:t>
            </a:r>
            <a:r>
              <a:rPr sz="2000" spc="-15" dirty="0">
                <a:solidFill>
                  <a:srgbClr val="221F1F"/>
                </a:solidFill>
                <a:latin typeface="Carlito"/>
                <a:cs typeface="Carlito"/>
              </a:rPr>
              <a:t>related </a:t>
            </a:r>
            <a:r>
              <a:rPr sz="2000" dirty="0">
                <a:solidFill>
                  <a:srgbClr val="221F1F"/>
                </a:solidFill>
                <a:latin typeface="Carlito"/>
                <a:cs typeface="Carlito"/>
              </a:rPr>
              <a:t>services </a:t>
            </a:r>
            <a:r>
              <a:rPr sz="2000" spc="-10" dirty="0">
                <a:solidFill>
                  <a:srgbClr val="221F1F"/>
                </a:solidFill>
                <a:latin typeface="Carlito"/>
                <a:cs typeface="Carlito"/>
              </a:rPr>
              <a:t>are  available </a:t>
            </a:r>
            <a:r>
              <a:rPr sz="2000" dirty="0">
                <a:solidFill>
                  <a:srgbClr val="221F1F"/>
                </a:solidFill>
                <a:latin typeface="Carlito"/>
                <a:cs typeface="Carlito"/>
              </a:rPr>
              <a:t>in </a:t>
            </a:r>
            <a:r>
              <a:rPr sz="2000" spc="-5" dirty="0">
                <a:solidFill>
                  <a:srgbClr val="221F1F"/>
                </a:solidFill>
                <a:latin typeface="Carlito"/>
                <a:cs typeface="Carlito"/>
              </a:rPr>
              <a:t>online</a:t>
            </a:r>
            <a:r>
              <a:rPr sz="2000" spc="10" dirty="0">
                <a:solidFill>
                  <a:srgbClr val="221F1F"/>
                </a:solidFill>
                <a:latin typeface="Carlito"/>
                <a:cs typeface="Carlito"/>
              </a:rPr>
              <a:t> </a:t>
            </a:r>
            <a:r>
              <a:rPr sz="2000" spc="-10" dirty="0">
                <a:solidFill>
                  <a:srgbClr val="221F1F"/>
                </a:solidFill>
                <a:latin typeface="Carlito"/>
                <a:cs typeface="Carlito"/>
              </a:rPr>
              <a:t>platforms.</a:t>
            </a:r>
            <a:endParaRPr sz="2000">
              <a:latin typeface="Carlito"/>
              <a:cs typeface="Carlito"/>
            </a:endParaRPr>
          </a:p>
          <a:p>
            <a:pPr marL="412115" indent="-400050">
              <a:lnSpc>
                <a:spcPct val="100000"/>
              </a:lnSpc>
              <a:spcBef>
                <a:spcPts val="780"/>
              </a:spcBef>
              <a:buFont typeface="Arial"/>
              <a:buChar char="•"/>
              <a:tabLst>
                <a:tab pos="412115" algn="l"/>
                <a:tab pos="412750" algn="l"/>
              </a:tabLst>
            </a:pPr>
            <a:r>
              <a:rPr sz="2000" dirty="0">
                <a:solidFill>
                  <a:srgbClr val="221F1F"/>
                </a:solidFill>
                <a:latin typeface="Carlito"/>
                <a:cs typeface="Carlito"/>
              </a:rPr>
              <a:t>Bank </a:t>
            </a:r>
            <a:r>
              <a:rPr sz="2000" spc="-10" dirty="0">
                <a:solidFill>
                  <a:srgbClr val="221F1F"/>
                </a:solidFill>
                <a:latin typeface="Carlito"/>
                <a:cs typeface="Carlito"/>
              </a:rPr>
              <a:t>customers </a:t>
            </a:r>
            <a:r>
              <a:rPr sz="2000" spc="-5" dirty="0">
                <a:solidFill>
                  <a:srgbClr val="221F1F"/>
                </a:solidFill>
                <a:latin typeface="Carlito"/>
                <a:cs typeface="Carlito"/>
              </a:rPr>
              <a:t>use </a:t>
            </a:r>
            <a:r>
              <a:rPr sz="2000" spc="-10" dirty="0">
                <a:solidFill>
                  <a:srgbClr val="221F1F"/>
                </a:solidFill>
                <a:latin typeface="Carlito"/>
                <a:cs typeface="Carlito"/>
              </a:rPr>
              <a:t>Automated </a:t>
            </a:r>
            <a:r>
              <a:rPr sz="2000" spc="-35" dirty="0">
                <a:solidFill>
                  <a:srgbClr val="221F1F"/>
                </a:solidFill>
                <a:latin typeface="Carlito"/>
                <a:cs typeface="Carlito"/>
              </a:rPr>
              <a:t>Teller </a:t>
            </a:r>
            <a:r>
              <a:rPr sz="2000" dirty="0">
                <a:solidFill>
                  <a:srgbClr val="221F1F"/>
                </a:solidFill>
                <a:latin typeface="Carlito"/>
                <a:cs typeface="Carlito"/>
              </a:rPr>
              <a:t>Machines </a:t>
            </a:r>
            <a:r>
              <a:rPr sz="2000" spc="-35" dirty="0">
                <a:solidFill>
                  <a:srgbClr val="221F1F"/>
                </a:solidFill>
                <a:latin typeface="Carlito"/>
                <a:cs typeface="Carlito"/>
              </a:rPr>
              <a:t>(ATM) </a:t>
            </a:r>
            <a:r>
              <a:rPr sz="2000" spc="-15" dirty="0">
                <a:solidFill>
                  <a:srgbClr val="221F1F"/>
                </a:solidFill>
                <a:latin typeface="Carlito"/>
                <a:cs typeface="Carlito"/>
              </a:rPr>
              <a:t>for </a:t>
            </a:r>
            <a:r>
              <a:rPr sz="2000" dirty="0">
                <a:solidFill>
                  <a:srgbClr val="221F1F"/>
                </a:solidFill>
                <a:latin typeface="Carlito"/>
                <a:cs typeface="Carlito"/>
              </a:rPr>
              <a:t>cash</a:t>
            </a:r>
            <a:r>
              <a:rPr sz="2000" spc="170" dirty="0">
                <a:solidFill>
                  <a:srgbClr val="221F1F"/>
                </a:solidFill>
                <a:latin typeface="Carlito"/>
                <a:cs typeface="Carlito"/>
              </a:rPr>
              <a:t> </a:t>
            </a:r>
            <a:r>
              <a:rPr sz="2000" spc="-5" dirty="0">
                <a:solidFill>
                  <a:srgbClr val="221F1F"/>
                </a:solidFill>
                <a:latin typeface="Carlito"/>
                <a:cs typeface="Carlito"/>
              </a:rPr>
              <a:t>deposits</a:t>
            </a:r>
            <a:endParaRPr sz="2000">
              <a:latin typeface="Carlito"/>
              <a:cs typeface="Carlito"/>
            </a:endParaRPr>
          </a:p>
          <a:p>
            <a:pPr marL="355600">
              <a:lnSpc>
                <a:spcPct val="100000"/>
              </a:lnSpc>
              <a:spcBef>
                <a:spcPts val="75"/>
              </a:spcBef>
            </a:pPr>
            <a:r>
              <a:rPr sz="2000" dirty="0">
                <a:solidFill>
                  <a:srgbClr val="221F1F"/>
                </a:solidFill>
                <a:latin typeface="Carlito"/>
                <a:cs typeface="Carlito"/>
              </a:rPr>
              <a:t>and </a:t>
            </a:r>
            <a:r>
              <a:rPr sz="2000" spc="-10" dirty="0">
                <a:solidFill>
                  <a:srgbClr val="221F1F"/>
                </a:solidFill>
                <a:latin typeface="Carlito"/>
                <a:cs typeface="Carlito"/>
              </a:rPr>
              <a:t>withdrawal, </a:t>
            </a:r>
            <a:r>
              <a:rPr sz="2000" spc="-5" dirty="0">
                <a:solidFill>
                  <a:srgbClr val="221F1F"/>
                </a:solidFill>
                <a:latin typeface="Carlito"/>
                <a:cs typeface="Carlito"/>
              </a:rPr>
              <a:t>or </a:t>
            </a:r>
            <a:r>
              <a:rPr sz="2000" spc="-15" dirty="0">
                <a:solidFill>
                  <a:srgbClr val="221F1F"/>
                </a:solidFill>
                <a:latin typeface="Carlito"/>
                <a:cs typeface="Carlito"/>
              </a:rPr>
              <a:t>to </a:t>
            </a:r>
            <a:r>
              <a:rPr sz="2000" spc="-5" dirty="0">
                <a:solidFill>
                  <a:srgbClr val="221F1F"/>
                </a:solidFill>
                <a:latin typeface="Carlito"/>
                <a:cs typeface="Carlito"/>
              </a:rPr>
              <a:t>view </a:t>
            </a:r>
            <a:r>
              <a:rPr sz="2000" spc="-10" dirty="0">
                <a:solidFill>
                  <a:srgbClr val="221F1F"/>
                </a:solidFill>
                <a:latin typeface="Carlito"/>
                <a:cs typeface="Carlito"/>
              </a:rPr>
              <a:t>current</a:t>
            </a:r>
            <a:r>
              <a:rPr sz="2000" spc="10" dirty="0">
                <a:solidFill>
                  <a:srgbClr val="221F1F"/>
                </a:solidFill>
                <a:latin typeface="Carlito"/>
                <a:cs typeface="Carlito"/>
              </a:rPr>
              <a:t> </a:t>
            </a:r>
            <a:r>
              <a:rPr sz="2000" dirty="0">
                <a:solidFill>
                  <a:srgbClr val="221F1F"/>
                </a:solidFill>
                <a:latin typeface="Carlito"/>
                <a:cs typeface="Carlito"/>
              </a:rPr>
              <a:t>balance.</a:t>
            </a:r>
            <a:endParaRPr sz="2000">
              <a:latin typeface="Carlito"/>
              <a:cs typeface="Carlito"/>
            </a:endParaRP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AE761F13-4B26-0687-6F68-8B3DC818669B}"/>
              </a:ext>
            </a:extLst>
          </p:cNvPr>
          <p:cNvSpPr/>
          <p:nvPr/>
        </p:nvSpPr>
        <p:spPr>
          <a:xfrm>
            <a:off x="7532600" y="152400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364229" y="320166"/>
            <a:ext cx="2415540" cy="513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>
                <a:solidFill>
                  <a:srgbClr val="F05820"/>
                </a:solidFill>
              </a:rPr>
              <a:t>IT in</a:t>
            </a:r>
            <a:r>
              <a:rPr spc="-60" dirty="0">
                <a:solidFill>
                  <a:srgbClr val="F05820"/>
                </a:solidFill>
              </a:rPr>
              <a:t> </a:t>
            </a:r>
            <a:r>
              <a:rPr spc="-10" dirty="0">
                <a:solidFill>
                  <a:srgbClr val="F05820"/>
                </a:solidFill>
              </a:rPr>
              <a:t>insurance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616405"/>
            <a:ext cx="8038465" cy="371284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55600" marR="12700" indent="-343535">
              <a:lnSpc>
                <a:spcPct val="100000"/>
              </a:lnSpc>
              <a:spcBef>
                <a:spcPts val="105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000" spc="-5" dirty="0">
                <a:solidFill>
                  <a:srgbClr val="221F1F"/>
                </a:solidFill>
                <a:latin typeface="Carlito"/>
                <a:cs typeface="Carlito"/>
              </a:rPr>
              <a:t>Insurance companies </a:t>
            </a:r>
            <a:r>
              <a:rPr sz="2000" spc="-15" dirty="0">
                <a:solidFill>
                  <a:srgbClr val="221F1F"/>
                </a:solidFill>
                <a:latin typeface="Carlito"/>
                <a:cs typeface="Carlito"/>
              </a:rPr>
              <a:t>keep </a:t>
            </a:r>
            <a:r>
              <a:rPr sz="2000" spc="-5" dirty="0">
                <a:solidFill>
                  <a:srgbClr val="221F1F"/>
                </a:solidFill>
                <a:latin typeface="Carlito"/>
                <a:cs typeface="Carlito"/>
              </a:rPr>
              <a:t>all </a:t>
            </a:r>
            <a:r>
              <a:rPr sz="2000" spc="-15" dirty="0">
                <a:solidFill>
                  <a:srgbClr val="221F1F"/>
                </a:solidFill>
                <a:latin typeface="Carlito"/>
                <a:cs typeface="Carlito"/>
              </a:rPr>
              <a:t>records </a:t>
            </a:r>
            <a:r>
              <a:rPr sz="2000" dirty="0">
                <a:solidFill>
                  <a:srgbClr val="221F1F"/>
                </a:solidFill>
                <a:latin typeface="Carlito"/>
                <a:cs typeface="Carlito"/>
              </a:rPr>
              <a:t>up </a:t>
            </a:r>
            <a:r>
              <a:rPr sz="2000" spc="-15" dirty="0">
                <a:solidFill>
                  <a:srgbClr val="221F1F"/>
                </a:solidFill>
                <a:latin typeface="Carlito"/>
                <a:cs typeface="Carlito"/>
              </a:rPr>
              <a:t>to date </a:t>
            </a:r>
            <a:r>
              <a:rPr sz="2000" dirty="0">
                <a:solidFill>
                  <a:srgbClr val="221F1F"/>
                </a:solidFill>
                <a:latin typeface="Carlito"/>
                <a:cs typeface="Carlito"/>
              </a:rPr>
              <a:t>with the </a:t>
            </a:r>
            <a:r>
              <a:rPr sz="2000" spc="-5" dirty="0">
                <a:solidFill>
                  <a:srgbClr val="221F1F"/>
                </a:solidFill>
                <a:latin typeface="Carlito"/>
                <a:cs typeface="Carlito"/>
              </a:rPr>
              <a:t>help of  computer database. </a:t>
            </a:r>
            <a:r>
              <a:rPr sz="2000" spc="-10" dirty="0">
                <a:solidFill>
                  <a:srgbClr val="221F1F"/>
                </a:solidFill>
                <a:latin typeface="Carlito"/>
                <a:cs typeface="Carlito"/>
              </a:rPr>
              <a:t>Procedures </a:t>
            </a:r>
            <a:r>
              <a:rPr sz="2000" spc="-15" dirty="0">
                <a:solidFill>
                  <a:srgbClr val="221F1F"/>
                </a:solidFill>
                <a:latin typeface="Carlito"/>
                <a:cs typeface="Carlito"/>
              </a:rPr>
              <a:t>for </a:t>
            </a:r>
            <a:r>
              <a:rPr sz="2000" spc="-5" dirty="0">
                <a:solidFill>
                  <a:srgbClr val="221F1F"/>
                </a:solidFill>
                <a:latin typeface="Carlito"/>
                <a:cs typeface="Carlito"/>
              </a:rPr>
              <a:t>continuation of policies, </a:t>
            </a:r>
            <a:r>
              <a:rPr sz="2000" spc="-10" dirty="0">
                <a:solidFill>
                  <a:srgbClr val="221F1F"/>
                </a:solidFill>
                <a:latin typeface="Carlito"/>
                <a:cs typeface="Carlito"/>
              </a:rPr>
              <a:t>starting date,  </a:t>
            </a:r>
            <a:r>
              <a:rPr sz="2000" spc="-15" dirty="0">
                <a:solidFill>
                  <a:srgbClr val="221F1F"/>
                </a:solidFill>
                <a:latin typeface="Carlito"/>
                <a:cs typeface="Carlito"/>
              </a:rPr>
              <a:t>date </a:t>
            </a:r>
            <a:r>
              <a:rPr sz="2000" spc="-5" dirty="0">
                <a:solidFill>
                  <a:srgbClr val="221F1F"/>
                </a:solidFill>
                <a:latin typeface="Carlito"/>
                <a:cs typeface="Carlito"/>
              </a:rPr>
              <a:t>of </a:t>
            </a:r>
            <a:r>
              <a:rPr sz="2000" spc="-10" dirty="0">
                <a:solidFill>
                  <a:srgbClr val="221F1F"/>
                </a:solidFill>
                <a:latin typeface="Carlito"/>
                <a:cs typeface="Carlito"/>
              </a:rPr>
              <a:t>next instalment, </a:t>
            </a:r>
            <a:r>
              <a:rPr sz="2000" spc="-5" dirty="0">
                <a:solidFill>
                  <a:srgbClr val="221F1F"/>
                </a:solidFill>
                <a:latin typeface="Carlito"/>
                <a:cs typeface="Carlito"/>
              </a:rPr>
              <a:t>maturity </a:t>
            </a:r>
            <a:r>
              <a:rPr sz="2000" spc="-10" dirty="0">
                <a:solidFill>
                  <a:srgbClr val="221F1F"/>
                </a:solidFill>
                <a:latin typeface="Carlito"/>
                <a:cs typeface="Carlito"/>
              </a:rPr>
              <a:t>date, </a:t>
            </a:r>
            <a:r>
              <a:rPr sz="2000" spc="-15" dirty="0">
                <a:solidFill>
                  <a:srgbClr val="221F1F"/>
                </a:solidFill>
                <a:latin typeface="Carlito"/>
                <a:cs typeface="Carlito"/>
              </a:rPr>
              <a:t>interest </a:t>
            </a:r>
            <a:r>
              <a:rPr sz="2000" dirty="0">
                <a:solidFill>
                  <a:srgbClr val="221F1F"/>
                </a:solidFill>
                <a:latin typeface="Carlito"/>
                <a:cs typeface="Carlito"/>
              </a:rPr>
              <a:t>dues, </a:t>
            </a:r>
            <a:r>
              <a:rPr sz="2000" spc="-5" dirty="0">
                <a:solidFill>
                  <a:srgbClr val="221F1F"/>
                </a:solidFill>
                <a:latin typeface="Carlito"/>
                <a:cs typeface="Carlito"/>
              </a:rPr>
              <a:t>survival benefits,  </a:t>
            </a:r>
            <a:r>
              <a:rPr sz="2000" dirty="0">
                <a:solidFill>
                  <a:srgbClr val="221F1F"/>
                </a:solidFill>
                <a:latin typeface="Carlito"/>
                <a:cs typeface="Carlito"/>
              </a:rPr>
              <a:t>and bonus </a:t>
            </a:r>
            <a:r>
              <a:rPr sz="2000" spc="-10" dirty="0">
                <a:solidFill>
                  <a:srgbClr val="221F1F"/>
                </a:solidFill>
                <a:latin typeface="Carlito"/>
                <a:cs typeface="Carlito"/>
              </a:rPr>
              <a:t>are </a:t>
            </a:r>
            <a:r>
              <a:rPr sz="2000" spc="-5" dirty="0">
                <a:solidFill>
                  <a:srgbClr val="221F1F"/>
                </a:solidFill>
                <a:latin typeface="Carlito"/>
                <a:cs typeface="Carlito"/>
              </a:rPr>
              <a:t>declared by using </a:t>
            </a:r>
            <a:r>
              <a:rPr sz="2000" spc="-10" dirty="0">
                <a:solidFill>
                  <a:srgbClr val="221F1F"/>
                </a:solidFill>
                <a:latin typeface="Carlito"/>
                <a:cs typeface="Carlito"/>
              </a:rPr>
              <a:t>computers </a:t>
            </a:r>
            <a:r>
              <a:rPr sz="2000" dirty="0">
                <a:solidFill>
                  <a:srgbClr val="221F1F"/>
                </a:solidFill>
                <a:latin typeface="Carlito"/>
                <a:cs typeface="Carlito"/>
              </a:rPr>
              <a:t>in </a:t>
            </a:r>
            <a:r>
              <a:rPr sz="2000" spc="-5" dirty="0">
                <a:solidFill>
                  <a:srgbClr val="221F1F"/>
                </a:solidFill>
                <a:latin typeface="Carlito"/>
                <a:cs typeface="Carlito"/>
              </a:rPr>
              <a:t>insurance companies.  </a:t>
            </a:r>
            <a:r>
              <a:rPr sz="2000" spc="-10" dirty="0">
                <a:solidFill>
                  <a:srgbClr val="221F1F"/>
                </a:solidFill>
                <a:latin typeface="Carlito"/>
                <a:cs typeface="Carlito"/>
              </a:rPr>
              <a:t>Many </a:t>
            </a:r>
            <a:r>
              <a:rPr sz="2000" spc="-5" dirty="0">
                <a:solidFill>
                  <a:srgbClr val="221F1F"/>
                </a:solidFill>
                <a:latin typeface="Carlito"/>
                <a:cs typeface="Carlito"/>
              </a:rPr>
              <a:t>online policies </a:t>
            </a:r>
            <a:r>
              <a:rPr sz="2000" spc="-10" dirty="0">
                <a:solidFill>
                  <a:srgbClr val="221F1F"/>
                </a:solidFill>
                <a:latin typeface="Carlito"/>
                <a:cs typeface="Carlito"/>
              </a:rPr>
              <a:t>are </a:t>
            </a:r>
            <a:r>
              <a:rPr sz="2000" spc="-5" dirty="0">
                <a:solidFill>
                  <a:srgbClr val="221F1F"/>
                </a:solidFill>
                <a:latin typeface="Carlito"/>
                <a:cs typeface="Carlito"/>
              </a:rPr>
              <a:t>also </a:t>
            </a:r>
            <a:r>
              <a:rPr sz="2000" spc="-10" dirty="0">
                <a:solidFill>
                  <a:srgbClr val="221F1F"/>
                </a:solidFill>
                <a:latin typeface="Carlito"/>
                <a:cs typeface="Carlito"/>
              </a:rPr>
              <a:t>available </a:t>
            </a:r>
            <a:r>
              <a:rPr sz="2000" spc="-5" dirty="0">
                <a:solidFill>
                  <a:srgbClr val="221F1F"/>
                </a:solidFill>
                <a:latin typeface="Carlito"/>
                <a:cs typeface="Carlito"/>
              </a:rPr>
              <a:t>which can </a:t>
            </a:r>
            <a:r>
              <a:rPr sz="2000" dirty="0">
                <a:solidFill>
                  <a:srgbClr val="221F1F"/>
                </a:solidFill>
                <a:latin typeface="Carlito"/>
                <a:cs typeface="Carlito"/>
              </a:rPr>
              <a:t>be </a:t>
            </a:r>
            <a:r>
              <a:rPr sz="2000" spc="-5" dirty="0">
                <a:solidFill>
                  <a:srgbClr val="221F1F"/>
                </a:solidFill>
                <a:latin typeface="Carlito"/>
                <a:cs typeface="Carlito"/>
              </a:rPr>
              <a:t>purchased by using  </a:t>
            </a:r>
            <a:r>
              <a:rPr sz="2000" dirty="0">
                <a:solidFill>
                  <a:srgbClr val="221F1F"/>
                </a:solidFill>
                <a:latin typeface="Carlito"/>
                <a:cs typeface="Carlito"/>
              </a:rPr>
              <a:t>the </a:t>
            </a:r>
            <a:r>
              <a:rPr sz="2000" spc="-10" dirty="0">
                <a:solidFill>
                  <a:srgbClr val="221F1F"/>
                </a:solidFill>
                <a:latin typeface="Carlito"/>
                <a:cs typeface="Carlito"/>
              </a:rPr>
              <a:t>website </a:t>
            </a:r>
            <a:r>
              <a:rPr sz="2000" spc="-5" dirty="0">
                <a:solidFill>
                  <a:srgbClr val="221F1F"/>
                </a:solidFill>
                <a:latin typeface="Carlito"/>
                <a:cs typeface="Carlito"/>
              </a:rPr>
              <a:t>of insurance</a:t>
            </a:r>
            <a:r>
              <a:rPr sz="2000" spc="5" dirty="0">
                <a:solidFill>
                  <a:srgbClr val="221F1F"/>
                </a:solidFill>
                <a:latin typeface="Carlito"/>
                <a:cs typeface="Carlito"/>
              </a:rPr>
              <a:t> </a:t>
            </a:r>
            <a:r>
              <a:rPr sz="2000" spc="-5" dirty="0">
                <a:solidFill>
                  <a:srgbClr val="221F1F"/>
                </a:solidFill>
                <a:latin typeface="Carlito"/>
                <a:cs typeface="Carlito"/>
              </a:rPr>
              <a:t>companies.</a:t>
            </a:r>
            <a:endParaRPr sz="2000">
              <a:latin typeface="Carlito"/>
              <a:cs typeface="Carlito"/>
            </a:endParaRPr>
          </a:p>
          <a:p>
            <a:pPr marL="355600" indent="-343535">
              <a:lnSpc>
                <a:spcPct val="100000"/>
              </a:lnSpc>
              <a:spcBef>
                <a:spcPts val="1019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400" dirty="0">
                <a:solidFill>
                  <a:srgbClr val="F05820"/>
                </a:solidFill>
                <a:latin typeface="Carlito"/>
                <a:cs typeface="Carlito"/>
              </a:rPr>
              <a:t>IT in</a:t>
            </a:r>
            <a:r>
              <a:rPr sz="2400" spc="-10" dirty="0">
                <a:solidFill>
                  <a:srgbClr val="F05820"/>
                </a:solidFill>
                <a:latin typeface="Carlito"/>
                <a:cs typeface="Carlito"/>
              </a:rPr>
              <a:t> marketing</a:t>
            </a:r>
            <a:endParaRPr sz="2400">
              <a:latin typeface="Carlito"/>
              <a:cs typeface="Carlito"/>
            </a:endParaRPr>
          </a:p>
          <a:p>
            <a:pPr marL="355600" marR="5080" indent="-343535">
              <a:lnSpc>
                <a:spcPct val="103000"/>
              </a:lnSpc>
              <a:spcBef>
                <a:spcPts val="835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000" dirty="0">
                <a:solidFill>
                  <a:srgbClr val="221F1F"/>
                </a:solidFill>
                <a:latin typeface="Carlito"/>
                <a:cs typeface="Carlito"/>
              </a:rPr>
              <a:t>In </a:t>
            </a:r>
            <a:r>
              <a:rPr sz="2000" spc="-10" dirty="0">
                <a:solidFill>
                  <a:srgbClr val="221F1F"/>
                </a:solidFill>
                <a:latin typeface="Carlito"/>
                <a:cs typeface="Carlito"/>
              </a:rPr>
              <a:t>marketing, computers are </a:t>
            </a:r>
            <a:r>
              <a:rPr sz="2000" spc="-5" dirty="0">
                <a:solidFill>
                  <a:srgbClr val="221F1F"/>
                </a:solidFill>
                <a:latin typeface="Carlito"/>
                <a:cs typeface="Carlito"/>
              </a:rPr>
              <a:t>used </a:t>
            </a:r>
            <a:r>
              <a:rPr sz="2000" spc="-20" dirty="0">
                <a:solidFill>
                  <a:srgbClr val="221F1F"/>
                </a:solidFill>
                <a:latin typeface="Carlito"/>
                <a:cs typeface="Carlito"/>
              </a:rPr>
              <a:t>for </a:t>
            </a:r>
            <a:r>
              <a:rPr sz="2000" spc="-5" dirty="0">
                <a:solidFill>
                  <a:srgbClr val="221F1F"/>
                </a:solidFill>
                <a:latin typeface="Carlito"/>
                <a:cs typeface="Carlito"/>
              </a:rPr>
              <a:t>advertising of products, by using  </a:t>
            </a:r>
            <a:r>
              <a:rPr sz="2000" dirty="0">
                <a:solidFill>
                  <a:srgbClr val="221F1F"/>
                </a:solidFill>
                <a:latin typeface="Carlito"/>
                <a:cs typeface="Carlito"/>
              </a:rPr>
              <a:t>arts and </a:t>
            </a:r>
            <a:r>
              <a:rPr sz="2000" spc="-5" dirty="0">
                <a:solidFill>
                  <a:srgbClr val="221F1F"/>
                </a:solidFill>
                <a:latin typeface="Carlito"/>
                <a:cs typeface="Carlito"/>
              </a:rPr>
              <a:t>graphics facility </a:t>
            </a:r>
            <a:r>
              <a:rPr sz="2000" dirty="0">
                <a:solidFill>
                  <a:srgbClr val="221F1F"/>
                </a:solidFill>
                <a:latin typeface="Carlito"/>
                <a:cs typeface="Carlito"/>
              </a:rPr>
              <a:t>it </a:t>
            </a:r>
            <a:r>
              <a:rPr sz="2000" spc="-5" dirty="0">
                <a:solidFill>
                  <a:srgbClr val="221F1F"/>
                </a:solidFill>
                <a:latin typeface="Carlito"/>
                <a:cs typeface="Carlito"/>
              </a:rPr>
              <a:t>is possible </a:t>
            </a:r>
            <a:r>
              <a:rPr sz="2000" spc="-10" dirty="0">
                <a:solidFill>
                  <a:srgbClr val="221F1F"/>
                </a:solidFill>
                <a:latin typeface="Carlito"/>
                <a:cs typeface="Carlito"/>
              </a:rPr>
              <a:t>to </a:t>
            </a:r>
            <a:r>
              <a:rPr sz="2000" spc="-15" dirty="0">
                <a:solidFill>
                  <a:srgbClr val="221F1F"/>
                </a:solidFill>
                <a:latin typeface="Carlito"/>
                <a:cs typeface="Carlito"/>
              </a:rPr>
              <a:t>create </a:t>
            </a:r>
            <a:r>
              <a:rPr sz="2000" spc="-10" dirty="0">
                <a:solidFill>
                  <a:srgbClr val="221F1F"/>
                </a:solidFill>
                <a:latin typeface="Carlito"/>
                <a:cs typeface="Carlito"/>
              </a:rPr>
              <a:t>interesting </a:t>
            </a:r>
            <a:r>
              <a:rPr sz="2000" spc="-5" dirty="0">
                <a:solidFill>
                  <a:srgbClr val="221F1F"/>
                </a:solidFill>
                <a:latin typeface="Carlito"/>
                <a:cs typeface="Carlito"/>
              </a:rPr>
              <a:t>advertisements  of </a:t>
            </a:r>
            <a:r>
              <a:rPr sz="2000" spc="-10" dirty="0">
                <a:solidFill>
                  <a:srgbClr val="221F1F"/>
                </a:solidFill>
                <a:latin typeface="Carlito"/>
                <a:cs typeface="Carlito"/>
              </a:rPr>
              <a:t>various products </a:t>
            </a:r>
            <a:r>
              <a:rPr sz="2000" spc="-5" dirty="0">
                <a:solidFill>
                  <a:srgbClr val="221F1F"/>
                </a:solidFill>
                <a:latin typeface="Carlito"/>
                <a:cs typeface="Carlito"/>
              </a:rPr>
              <a:t>so that </a:t>
            </a:r>
            <a:r>
              <a:rPr sz="2000" dirty="0">
                <a:solidFill>
                  <a:srgbClr val="221F1F"/>
                </a:solidFill>
                <a:latin typeface="Carlito"/>
                <a:cs typeface="Carlito"/>
              </a:rPr>
              <a:t>the </a:t>
            </a:r>
            <a:r>
              <a:rPr sz="2000" spc="-5" dirty="0">
                <a:solidFill>
                  <a:srgbClr val="221F1F"/>
                </a:solidFill>
                <a:latin typeface="Carlito"/>
                <a:cs typeface="Carlito"/>
              </a:rPr>
              <a:t>goal of selling can be achieved. Using </a:t>
            </a:r>
            <a:r>
              <a:rPr sz="2000" spc="5" dirty="0">
                <a:solidFill>
                  <a:srgbClr val="221F1F"/>
                </a:solidFill>
                <a:latin typeface="Carlito"/>
                <a:cs typeface="Carlito"/>
              </a:rPr>
              <a:t>e-  </a:t>
            </a:r>
            <a:r>
              <a:rPr sz="2000" spc="-10" dirty="0">
                <a:solidFill>
                  <a:srgbClr val="221F1F"/>
                </a:solidFill>
                <a:latin typeface="Carlito"/>
                <a:cs typeface="Carlito"/>
              </a:rPr>
              <a:t>commerce websites, </a:t>
            </a:r>
            <a:r>
              <a:rPr sz="2000" spc="-5" dirty="0">
                <a:solidFill>
                  <a:srgbClr val="221F1F"/>
                </a:solidFill>
                <a:latin typeface="Carlito"/>
                <a:cs typeface="Carlito"/>
              </a:rPr>
              <a:t>people can purchase </a:t>
            </a:r>
            <a:r>
              <a:rPr sz="2000" spc="-10" dirty="0">
                <a:solidFill>
                  <a:srgbClr val="221F1F"/>
                </a:solidFill>
                <a:latin typeface="Carlito"/>
                <a:cs typeface="Carlito"/>
              </a:rPr>
              <a:t>items even </a:t>
            </a:r>
            <a:r>
              <a:rPr sz="2000" spc="-5" dirty="0">
                <a:solidFill>
                  <a:srgbClr val="221F1F"/>
                </a:solidFill>
                <a:latin typeface="Carlito"/>
                <a:cs typeface="Carlito"/>
              </a:rPr>
              <a:t>sitting </a:t>
            </a:r>
            <a:r>
              <a:rPr sz="2000" spc="-15" dirty="0">
                <a:solidFill>
                  <a:srgbClr val="221F1F"/>
                </a:solidFill>
                <a:latin typeface="Carlito"/>
                <a:cs typeface="Carlito"/>
              </a:rPr>
              <a:t>at</a:t>
            </a:r>
            <a:r>
              <a:rPr sz="2000" spc="100" dirty="0">
                <a:solidFill>
                  <a:srgbClr val="221F1F"/>
                </a:solidFill>
                <a:latin typeface="Carlito"/>
                <a:cs typeface="Carlito"/>
              </a:rPr>
              <a:t> </a:t>
            </a:r>
            <a:r>
              <a:rPr sz="2000" spc="-5" dirty="0">
                <a:solidFill>
                  <a:srgbClr val="221F1F"/>
                </a:solidFill>
                <a:latin typeface="Carlito"/>
                <a:cs typeface="Carlito"/>
              </a:rPr>
              <a:t>home.</a:t>
            </a:r>
            <a:endParaRPr sz="2000">
              <a:latin typeface="Carlito"/>
              <a:cs typeface="Carlito"/>
            </a:endParaRP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5C2AA712-A326-4349-07E9-7505B8594C80}"/>
              </a:ext>
            </a:extLst>
          </p:cNvPr>
          <p:cNvSpPr/>
          <p:nvPr/>
        </p:nvSpPr>
        <p:spPr>
          <a:xfrm>
            <a:off x="7532600" y="152400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4604">
              <a:lnSpc>
                <a:spcPct val="100000"/>
              </a:lnSpc>
              <a:spcBef>
                <a:spcPts val="105"/>
              </a:spcBef>
            </a:pPr>
            <a:r>
              <a:rPr spc="-5" dirty="0"/>
              <a:t>HOME</a:t>
            </a:r>
            <a:r>
              <a:rPr spc="-40" dirty="0"/>
              <a:t> </a:t>
            </a:r>
            <a:r>
              <a:rPr spc="-5" dirty="0"/>
              <a:t>ASSIGNMENT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818894"/>
            <a:ext cx="6109970" cy="29629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indent="-343535">
              <a:lnSpc>
                <a:spcPct val="100000"/>
              </a:lnSpc>
              <a:spcBef>
                <a:spcPts val="100"/>
              </a:spcBef>
              <a:buAutoNum type="arabicPeriod"/>
              <a:tabLst>
                <a:tab pos="355600" algn="l"/>
                <a:tab pos="356235" algn="l"/>
              </a:tabLst>
            </a:pPr>
            <a:r>
              <a:rPr sz="1800" spc="-5" dirty="0">
                <a:solidFill>
                  <a:srgbClr val="221F1F"/>
                </a:solidFill>
                <a:latin typeface="Bookman Uralic"/>
                <a:cs typeface="Bookman Uralic"/>
              </a:rPr>
              <a:t>Which software are </a:t>
            </a:r>
            <a:r>
              <a:rPr sz="1800" dirty="0">
                <a:solidFill>
                  <a:srgbClr val="221F1F"/>
                </a:solidFill>
                <a:latin typeface="Bookman Uralic"/>
                <a:cs typeface="Bookman Uralic"/>
              </a:rPr>
              <a:t>used in </a:t>
            </a:r>
            <a:r>
              <a:rPr sz="1800" spc="-5" dirty="0">
                <a:solidFill>
                  <a:srgbClr val="221F1F"/>
                </a:solidFill>
                <a:latin typeface="Bookman Uralic"/>
                <a:cs typeface="Bookman Uralic"/>
              </a:rPr>
              <a:t>digital</a:t>
            </a:r>
            <a:r>
              <a:rPr sz="1800" spc="-45" dirty="0">
                <a:solidFill>
                  <a:srgbClr val="221F1F"/>
                </a:solidFill>
                <a:latin typeface="Bookman Uralic"/>
                <a:cs typeface="Bookman Uralic"/>
              </a:rPr>
              <a:t> </a:t>
            </a:r>
            <a:r>
              <a:rPr sz="1800" dirty="0">
                <a:solidFill>
                  <a:srgbClr val="221F1F"/>
                </a:solidFill>
                <a:latin typeface="Bookman Uralic"/>
                <a:cs typeface="Bookman Uralic"/>
              </a:rPr>
              <a:t>communication?</a:t>
            </a:r>
            <a:endParaRPr sz="1800">
              <a:latin typeface="Bookman Uralic"/>
              <a:cs typeface="Bookman Uralic"/>
            </a:endParaRPr>
          </a:p>
          <a:p>
            <a:pPr>
              <a:lnSpc>
                <a:spcPct val="100000"/>
              </a:lnSpc>
              <a:buAutoNum type="arabicPeriod"/>
            </a:pPr>
            <a:endParaRPr sz="2200">
              <a:latin typeface="Bookman Uralic"/>
              <a:cs typeface="Bookman Uralic"/>
            </a:endParaRPr>
          </a:p>
          <a:p>
            <a:pPr marL="300355" indent="-288290">
              <a:lnSpc>
                <a:spcPct val="100000"/>
              </a:lnSpc>
              <a:buAutoNum type="arabicPeriod"/>
              <a:tabLst>
                <a:tab pos="300990" algn="l"/>
              </a:tabLst>
            </a:pPr>
            <a:r>
              <a:rPr sz="1800" spc="-5" dirty="0">
                <a:solidFill>
                  <a:srgbClr val="221F1F"/>
                </a:solidFill>
                <a:latin typeface="Bookman Uralic"/>
                <a:cs typeface="Bookman Uralic"/>
              </a:rPr>
              <a:t>For </a:t>
            </a:r>
            <a:r>
              <a:rPr sz="1800" dirty="0">
                <a:solidFill>
                  <a:srgbClr val="221F1F"/>
                </a:solidFill>
                <a:latin typeface="Bookman Uralic"/>
                <a:cs typeface="Bookman Uralic"/>
              </a:rPr>
              <a:t>what </a:t>
            </a:r>
            <a:r>
              <a:rPr sz="1800" spc="-5" dirty="0">
                <a:solidFill>
                  <a:srgbClr val="221F1F"/>
                </a:solidFill>
                <a:latin typeface="Bookman Uralic"/>
                <a:cs typeface="Bookman Uralic"/>
              </a:rPr>
              <a:t>purpose is </a:t>
            </a:r>
            <a:r>
              <a:rPr sz="1800" spc="10" dirty="0">
                <a:solidFill>
                  <a:srgbClr val="221F1F"/>
                </a:solidFill>
                <a:latin typeface="Bookman Uralic"/>
                <a:cs typeface="Bookman Uralic"/>
              </a:rPr>
              <a:t>IT </a:t>
            </a:r>
            <a:r>
              <a:rPr sz="1800" dirty="0">
                <a:solidFill>
                  <a:srgbClr val="221F1F"/>
                </a:solidFill>
                <a:latin typeface="Bookman Uralic"/>
                <a:cs typeface="Bookman Uralic"/>
              </a:rPr>
              <a:t>used in</a:t>
            </a:r>
            <a:r>
              <a:rPr sz="1800" spc="-95" dirty="0">
                <a:solidFill>
                  <a:srgbClr val="221F1F"/>
                </a:solidFill>
                <a:latin typeface="Bookman Uralic"/>
                <a:cs typeface="Bookman Uralic"/>
              </a:rPr>
              <a:t> </a:t>
            </a:r>
            <a:r>
              <a:rPr sz="1800" spc="-5" dirty="0">
                <a:solidFill>
                  <a:srgbClr val="221F1F"/>
                </a:solidFill>
                <a:latin typeface="Bookman Uralic"/>
                <a:cs typeface="Bookman Uralic"/>
              </a:rPr>
              <a:t>business?</a:t>
            </a:r>
            <a:endParaRPr sz="1800">
              <a:latin typeface="Bookman Uralic"/>
              <a:cs typeface="Bookman Uralic"/>
            </a:endParaRPr>
          </a:p>
          <a:p>
            <a:pPr>
              <a:lnSpc>
                <a:spcPct val="100000"/>
              </a:lnSpc>
              <a:spcBef>
                <a:spcPts val="55"/>
              </a:spcBef>
              <a:buAutoNum type="arabicPeriod"/>
            </a:pPr>
            <a:endParaRPr sz="2500">
              <a:latin typeface="Bookman Uralic"/>
              <a:cs typeface="Bookman Uralic"/>
            </a:endParaRPr>
          </a:p>
          <a:p>
            <a:pPr marL="12700" marR="133985">
              <a:lnSpc>
                <a:spcPts val="1760"/>
              </a:lnSpc>
              <a:buAutoNum type="arabicPeriod"/>
              <a:tabLst>
                <a:tab pos="300990" algn="l"/>
              </a:tabLst>
            </a:pPr>
            <a:r>
              <a:rPr sz="1800" dirty="0">
                <a:solidFill>
                  <a:srgbClr val="221F1F"/>
                </a:solidFill>
                <a:latin typeface="Bookman Uralic"/>
                <a:cs typeface="Bookman Uralic"/>
              </a:rPr>
              <a:t>Which </a:t>
            </a:r>
            <a:r>
              <a:rPr sz="1800" spc="-5" dirty="0">
                <a:solidFill>
                  <a:srgbClr val="221F1F"/>
                </a:solidFill>
                <a:latin typeface="Bookman Uralic"/>
                <a:cs typeface="Bookman Uralic"/>
              </a:rPr>
              <a:t>are </a:t>
            </a:r>
            <a:r>
              <a:rPr sz="1800" dirty="0">
                <a:solidFill>
                  <a:srgbClr val="221F1F"/>
                </a:solidFill>
                <a:latin typeface="Bookman Uralic"/>
                <a:cs typeface="Bookman Uralic"/>
              </a:rPr>
              <a:t>the </a:t>
            </a:r>
            <a:r>
              <a:rPr sz="1800" spc="-5" dirty="0">
                <a:solidFill>
                  <a:srgbClr val="221F1F"/>
                </a:solidFill>
                <a:latin typeface="Bookman Uralic"/>
                <a:cs typeface="Bookman Uralic"/>
              </a:rPr>
              <a:t>prominent areas </a:t>
            </a:r>
            <a:r>
              <a:rPr sz="1800" dirty="0">
                <a:solidFill>
                  <a:srgbClr val="221F1F"/>
                </a:solidFill>
                <a:latin typeface="Bookman Uralic"/>
                <a:cs typeface="Bookman Uralic"/>
              </a:rPr>
              <a:t>where </a:t>
            </a:r>
            <a:r>
              <a:rPr sz="1800" spc="10" dirty="0">
                <a:solidFill>
                  <a:srgbClr val="221F1F"/>
                </a:solidFill>
                <a:latin typeface="Bookman Uralic"/>
                <a:cs typeface="Bookman Uralic"/>
              </a:rPr>
              <a:t>IT </a:t>
            </a:r>
            <a:r>
              <a:rPr sz="1800" spc="-5" dirty="0">
                <a:solidFill>
                  <a:srgbClr val="221F1F"/>
                </a:solidFill>
                <a:latin typeface="Bookman Uralic"/>
                <a:cs typeface="Bookman Uralic"/>
              </a:rPr>
              <a:t>is </a:t>
            </a:r>
            <a:r>
              <a:rPr sz="1800" dirty="0">
                <a:solidFill>
                  <a:srgbClr val="221F1F"/>
                </a:solidFill>
                <a:latin typeface="Bookman Uralic"/>
                <a:cs typeface="Bookman Uralic"/>
              </a:rPr>
              <a:t>used</a:t>
            </a:r>
            <a:r>
              <a:rPr sz="1800" spc="-135" dirty="0">
                <a:solidFill>
                  <a:srgbClr val="221F1F"/>
                </a:solidFill>
                <a:latin typeface="Bookman Uralic"/>
                <a:cs typeface="Bookman Uralic"/>
              </a:rPr>
              <a:t> </a:t>
            </a:r>
            <a:r>
              <a:rPr sz="1800" dirty="0">
                <a:solidFill>
                  <a:srgbClr val="221F1F"/>
                </a:solidFill>
                <a:latin typeface="Bookman Uralic"/>
                <a:cs typeface="Bookman Uralic"/>
              </a:rPr>
              <a:t>in  science </a:t>
            </a:r>
            <a:r>
              <a:rPr sz="1800" spc="-5" dirty="0">
                <a:solidFill>
                  <a:srgbClr val="221F1F"/>
                </a:solidFill>
                <a:latin typeface="Bookman Uralic"/>
                <a:cs typeface="Bookman Uralic"/>
              </a:rPr>
              <a:t>and</a:t>
            </a:r>
            <a:r>
              <a:rPr sz="1800" spc="-25" dirty="0">
                <a:solidFill>
                  <a:srgbClr val="221F1F"/>
                </a:solidFill>
                <a:latin typeface="Bookman Uralic"/>
                <a:cs typeface="Bookman Uralic"/>
              </a:rPr>
              <a:t> </a:t>
            </a:r>
            <a:r>
              <a:rPr sz="1800" dirty="0">
                <a:solidFill>
                  <a:srgbClr val="221F1F"/>
                </a:solidFill>
                <a:latin typeface="Bookman Uralic"/>
                <a:cs typeface="Bookman Uralic"/>
              </a:rPr>
              <a:t>engineering?</a:t>
            </a:r>
            <a:endParaRPr sz="1800">
              <a:latin typeface="Bookman Uralic"/>
              <a:cs typeface="Bookman Uralic"/>
            </a:endParaRPr>
          </a:p>
          <a:p>
            <a:pPr>
              <a:lnSpc>
                <a:spcPct val="100000"/>
              </a:lnSpc>
              <a:spcBef>
                <a:spcPts val="5"/>
              </a:spcBef>
              <a:buAutoNum type="arabicPeriod"/>
            </a:pPr>
            <a:endParaRPr sz="1950">
              <a:latin typeface="Bookman Uralic"/>
              <a:cs typeface="Bookman Uralic"/>
            </a:endParaRPr>
          </a:p>
          <a:p>
            <a:pPr marL="300355" indent="-288290">
              <a:lnSpc>
                <a:spcPct val="100000"/>
              </a:lnSpc>
              <a:buAutoNum type="arabicPeriod"/>
              <a:tabLst>
                <a:tab pos="300990" algn="l"/>
              </a:tabLst>
            </a:pPr>
            <a:r>
              <a:rPr sz="1800" spc="-5" dirty="0">
                <a:solidFill>
                  <a:srgbClr val="221F1F"/>
                </a:solidFill>
                <a:latin typeface="Bookman Uralic"/>
                <a:cs typeface="Bookman Uralic"/>
              </a:rPr>
              <a:t>List </a:t>
            </a:r>
            <a:r>
              <a:rPr sz="1800" dirty="0">
                <a:solidFill>
                  <a:srgbClr val="221F1F"/>
                </a:solidFill>
                <a:latin typeface="Bookman Uralic"/>
                <a:cs typeface="Bookman Uralic"/>
              </a:rPr>
              <a:t>the </a:t>
            </a:r>
            <a:r>
              <a:rPr sz="1800" spc="-5" dirty="0">
                <a:solidFill>
                  <a:srgbClr val="221F1F"/>
                </a:solidFill>
                <a:latin typeface="Bookman Uralic"/>
                <a:cs typeface="Bookman Uralic"/>
              </a:rPr>
              <a:t>various </a:t>
            </a:r>
            <a:r>
              <a:rPr sz="1800" dirty="0">
                <a:solidFill>
                  <a:srgbClr val="221F1F"/>
                </a:solidFill>
                <a:latin typeface="Bookman Uralic"/>
                <a:cs typeface="Bookman Uralic"/>
              </a:rPr>
              <a:t>uses </a:t>
            </a:r>
            <a:r>
              <a:rPr sz="1800" spc="-5" dirty="0">
                <a:solidFill>
                  <a:srgbClr val="221F1F"/>
                </a:solidFill>
                <a:latin typeface="Bookman Uralic"/>
                <a:cs typeface="Bookman Uralic"/>
              </a:rPr>
              <a:t>of </a:t>
            </a:r>
            <a:r>
              <a:rPr sz="1800" spc="10" dirty="0">
                <a:solidFill>
                  <a:srgbClr val="221F1F"/>
                </a:solidFill>
                <a:latin typeface="Bookman Uralic"/>
                <a:cs typeface="Bookman Uralic"/>
              </a:rPr>
              <a:t>IT </a:t>
            </a:r>
            <a:r>
              <a:rPr sz="1800" dirty="0">
                <a:solidFill>
                  <a:srgbClr val="221F1F"/>
                </a:solidFill>
                <a:latin typeface="Bookman Uralic"/>
                <a:cs typeface="Bookman Uralic"/>
              </a:rPr>
              <a:t>in a </a:t>
            </a:r>
            <a:r>
              <a:rPr sz="1800" spc="-5" dirty="0">
                <a:solidFill>
                  <a:srgbClr val="221F1F"/>
                </a:solidFill>
                <a:latin typeface="Bookman Uralic"/>
                <a:cs typeface="Bookman Uralic"/>
              </a:rPr>
              <a:t>banking</a:t>
            </a:r>
            <a:r>
              <a:rPr sz="1800" spc="-100" dirty="0">
                <a:solidFill>
                  <a:srgbClr val="221F1F"/>
                </a:solidFill>
                <a:latin typeface="Bookman Uralic"/>
                <a:cs typeface="Bookman Uralic"/>
              </a:rPr>
              <a:t> </a:t>
            </a:r>
            <a:r>
              <a:rPr sz="1800" dirty="0">
                <a:solidFill>
                  <a:srgbClr val="221F1F"/>
                </a:solidFill>
                <a:latin typeface="Bookman Uralic"/>
                <a:cs typeface="Bookman Uralic"/>
              </a:rPr>
              <a:t>system.</a:t>
            </a:r>
            <a:endParaRPr sz="1800">
              <a:latin typeface="Bookman Uralic"/>
              <a:cs typeface="Bookman Uralic"/>
            </a:endParaRPr>
          </a:p>
          <a:p>
            <a:pPr>
              <a:lnSpc>
                <a:spcPct val="100000"/>
              </a:lnSpc>
              <a:spcBef>
                <a:spcPts val="35"/>
              </a:spcBef>
              <a:buAutoNum type="arabicPeriod"/>
            </a:pPr>
            <a:endParaRPr sz="2050">
              <a:latin typeface="Bookman Uralic"/>
              <a:cs typeface="Bookman Uralic"/>
            </a:endParaRPr>
          </a:p>
          <a:p>
            <a:pPr marL="299720" indent="-287655">
              <a:lnSpc>
                <a:spcPct val="100000"/>
              </a:lnSpc>
              <a:buSzPct val="127777"/>
              <a:buFont typeface="Bookman Uralic"/>
              <a:buAutoNum type="arabicPeriod"/>
              <a:tabLst>
                <a:tab pos="300355" algn="l"/>
              </a:tabLst>
            </a:pP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What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are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the uses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of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IT in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insurance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and</a:t>
            </a:r>
            <a:r>
              <a:rPr sz="1800" spc="45" dirty="0">
                <a:solidFill>
                  <a:srgbClr val="221F1F"/>
                </a:solidFill>
                <a:latin typeface="Carlito"/>
                <a:cs typeface="Carlito"/>
              </a:rPr>
              <a:t> </a:t>
            </a:r>
            <a:r>
              <a:rPr sz="1800" spc="-15" dirty="0">
                <a:solidFill>
                  <a:srgbClr val="221F1F"/>
                </a:solidFill>
                <a:latin typeface="Carlito"/>
                <a:cs typeface="Carlito"/>
              </a:rPr>
              <a:t>Marketing</a:t>
            </a:r>
            <a:endParaRPr sz="1800">
              <a:latin typeface="Carlito"/>
              <a:cs typeface="Carlito"/>
            </a:endParaRP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6BF6003A-E141-9B14-926E-D7BC93EC476D}"/>
              </a:ext>
            </a:extLst>
          </p:cNvPr>
          <p:cNvSpPr/>
          <p:nvPr/>
        </p:nvSpPr>
        <p:spPr>
          <a:xfrm>
            <a:off x="7532600" y="152400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48867" y="2488823"/>
            <a:ext cx="7007859" cy="1427480"/>
          </a:xfrm>
          <a:prstGeom prst="rect">
            <a:avLst/>
          </a:prstGeom>
        </p:spPr>
        <p:txBody>
          <a:bodyPr vert="horz" wrap="square" lIns="0" tIns="10350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815"/>
              </a:spcBef>
            </a:pPr>
            <a:r>
              <a:rPr sz="4000" b="1" spc="-10" dirty="0">
                <a:solidFill>
                  <a:srgbClr val="000000"/>
                </a:solidFill>
                <a:latin typeface="Arial"/>
                <a:cs typeface="Arial"/>
              </a:rPr>
              <a:t>THANKING</a:t>
            </a:r>
            <a:r>
              <a:rPr sz="4000" b="1" spc="-5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sz="4000" b="1" spc="-5" dirty="0">
                <a:solidFill>
                  <a:srgbClr val="000000"/>
                </a:solidFill>
                <a:latin typeface="Arial"/>
                <a:cs typeface="Arial"/>
              </a:rPr>
              <a:t>YOU</a:t>
            </a:r>
            <a:endParaRPr sz="40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720"/>
              </a:spcBef>
            </a:pPr>
            <a:r>
              <a:rPr sz="4000" b="1" spc="-5" dirty="0">
                <a:latin typeface="Arial"/>
                <a:cs typeface="Arial"/>
              </a:rPr>
              <a:t>ODM </a:t>
            </a:r>
            <a:r>
              <a:rPr sz="4000" b="1" spc="-35" dirty="0">
                <a:latin typeface="Arial"/>
                <a:cs typeface="Arial"/>
              </a:rPr>
              <a:t>EDUCATIONAL </a:t>
            </a:r>
            <a:r>
              <a:rPr sz="4000" b="1" spc="-5" dirty="0">
                <a:latin typeface="Arial"/>
                <a:cs typeface="Arial"/>
              </a:rPr>
              <a:t>GROUP</a:t>
            </a:r>
            <a:endParaRPr sz="4000">
              <a:latin typeface="Arial"/>
              <a:cs typeface="Arial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6F72BEAE-5369-F70F-BF6D-26D8ADAE4A5A}"/>
              </a:ext>
            </a:extLst>
          </p:cNvPr>
          <p:cNvSpPr/>
          <p:nvPr/>
        </p:nvSpPr>
        <p:spPr>
          <a:xfrm>
            <a:off x="7532600" y="152400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576</Words>
  <Application>Microsoft Office PowerPoint</Application>
  <PresentationFormat>On-screen Show (4:3)</PresentationFormat>
  <Paragraphs>47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Bookman Uralic</vt:lpstr>
      <vt:lpstr>Calibri</vt:lpstr>
      <vt:lpstr>Carlito</vt:lpstr>
      <vt:lpstr>Office Theme</vt:lpstr>
      <vt:lpstr>Introduction to IT-ITeS Industry</vt:lpstr>
      <vt:lpstr>IT in Entertainment</vt:lpstr>
      <vt:lpstr>IT in communication</vt:lpstr>
      <vt:lpstr>IT IN BUSINESS</vt:lpstr>
      <vt:lpstr>IT in science and engineering</vt:lpstr>
      <vt:lpstr>IT in banking</vt:lpstr>
      <vt:lpstr>IT in insurance</vt:lpstr>
      <vt:lpstr>HOME ASSIGNMENT</vt:lpstr>
      <vt:lpstr>THANKING YOU ODM EDUCATIONAL GROUP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Formulas in Excel 2016</dc:title>
  <dc:creator>ashish</dc:creator>
  <cp:lastModifiedBy>GITASHREE NAYAK</cp:lastModifiedBy>
  <cp:revision>2</cp:revision>
  <dcterms:created xsi:type="dcterms:W3CDTF">2021-04-26T08:33:22Z</dcterms:created>
  <dcterms:modified xsi:type="dcterms:W3CDTF">2022-05-21T05:49:36Z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2021-02-19T00:00:00Z</vt:filetime>
  </property>
  <property fmtid="{D5CDD505-2E9C-101B-9397-08002B2CF9AE}" pid="3" name="Creator">
    <vt:lpwstr>Microsoft® PowerPoint® 2019</vt:lpwstr>
  </property>
  <property fmtid="{D5CDD505-2E9C-101B-9397-08002B2CF9AE}" pid="4" name="LastSaved">
    <vt:filetime>2021-04-26T00:00:00Z</vt:filetime>
  </property>
</Properties>
</file>